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89"/>
  </p:notesMasterIdLst>
  <p:handoutMasterIdLst>
    <p:handoutMasterId r:id="rId190"/>
  </p:handoutMasterIdLst>
  <p:sldIdLst>
    <p:sldId id="391" r:id="rId2"/>
    <p:sldId id="395" r:id="rId3"/>
    <p:sldId id="405" r:id="rId4"/>
    <p:sldId id="409" r:id="rId5"/>
    <p:sldId id="413" r:id="rId6"/>
    <p:sldId id="407" r:id="rId7"/>
    <p:sldId id="408" r:id="rId8"/>
    <p:sldId id="410" r:id="rId9"/>
    <p:sldId id="411" r:id="rId10"/>
    <p:sldId id="412" r:id="rId11"/>
    <p:sldId id="393" r:id="rId12"/>
    <p:sldId id="415" r:id="rId13"/>
    <p:sldId id="424" r:id="rId14"/>
    <p:sldId id="423" r:id="rId15"/>
    <p:sldId id="425" r:id="rId16"/>
    <p:sldId id="426" r:id="rId17"/>
    <p:sldId id="427" r:id="rId18"/>
    <p:sldId id="402" r:id="rId19"/>
    <p:sldId id="422" r:id="rId20"/>
    <p:sldId id="428" r:id="rId21"/>
    <p:sldId id="429" r:id="rId22"/>
    <p:sldId id="430" r:id="rId23"/>
    <p:sldId id="431" r:id="rId24"/>
    <p:sldId id="432" r:id="rId25"/>
    <p:sldId id="397" r:id="rId26"/>
    <p:sldId id="434" r:id="rId27"/>
    <p:sldId id="435" r:id="rId28"/>
    <p:sldId id="436" r:id="rId29"/>
    <p:sldId id="437" r:id="rId30"/>
    <p:sldId id="438" r:id="rId31"/>
    <p:sldId id="439" r:id="rId32"/>
    <p:sldId id="496" r:id="rId33"/>
    <p:sldId id="497" r:id="rId34"/>
    <p:sldId id="498" r:id="rId35"/>
    <p:sldId id="433" r:id="rId36"/>
    <p:sldId id="421" r:id="rId37"/>
    <p:sldId id="440" r:id="rId38"/>
    <p:sldId id="442" r:id="rId39"/>
    <p:sldId id="443" r:id="rId40"/>
    <p:sldId id="444" r:id="rId41"/>
    <p:sldId id="445" r:id="rId42"/>
    <p:sldId id="446" r:id="rId43"/>
    <p:sldId id="501" r:id="rId44"/>
    <p:sldId id="502" r:id="rId45"/>
    <p:sldId id="503" r:id="rId46"/>
    <p:sldId id="504" r:id="rId47"/>
    <p:sldId id="505" r:id="rId48"/>
    <p:sldId id="506" r:id="rId49"/>
    <p:sldId id="507" r:id="rId50"/>
    <p:sldId id="516" r:id="rId51"/>
    <p:sldId id="517" r:id="rId52"/>
    <p:sldId id="518" r:id="rId53"/>
    <p:sldId id="519" r:id="rId54"/>
    <p:sldId id="520" r:id="rId55"/>
    <p:sldId id="521" r:id="rId56"/>
    <p:sldId id="522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398" r:id="rId72"/>
    <p:sldId id="475" r:id="rId73"/>
    <p:sldId id="476" r:id="rId74"/>
    <p:sldId id="477" r:id="rId75"/>
    <p:sldId id="478" r:id="rId76"/>
    <p:sldId id="479" r:id="rId77"/>
    <p:sldId id="480" r:id="rId78"/>
    <p:sldId id="481" r:id="rId79"/>
    <p:sldId id="462" r:id="rId80"/>
    <p:sldId id="463" r:id="rId81"/>
    <p:sldId id="464" r:id="rId82"/>
    <p:sldId id="465" r:id="rId83"/>
    <p:sldId id="466" r:id="rId84"/>
    <p:sldId id="467" r:id="rId85"/>
    <p:sldId id="468" r:id="rId86"/>
    <p:sldId id="469" r:id="rId87"/>
    <p:sldId id="470" r:id="rId88"/>
    <p:sldId id="471" r:id="rId89"/>
    <p:sldId id="472" r:id="rId90"/>
    <p:sldId id="473" r:id="rId91"/>
    <p:sldId id="474" r:id="rId92"/>
    <p:sldId id="400" r:id="rId93"/>
    <p:sldId id="508" r:id="rId94"/>
    <p:sldId id="416" r:id="rId95"/>
    <p:sldId id="509" r:id="rId96"/>
    <p:sldId id="510" r:id="rId97"/>
    <p:sldId id="511" r:id="rId98"/>
    <p:sldId id="512" r:id="rId99"/>
    <p:sldId id="514" r:id="rId100"/>
    <p:sldId id="515" r:id="rId101"/>
    <p:sldId id="401" r:id="rId102"/>
    <p:sldId id="523" r:id="rId103"/>
    <p:sldId id="524" r:id="rId104"/>
    <p:sldId id="526" r:id="rId105"/>
    <p:sldId id="653" r:id="rId106"/>
    <p:sldId id="654" r:id="rId107"/>
    <p:sldId id="655" r:id="rId108"/>
    <p:sldId id="656" r:id="rId109"/>
    <p:sldId id="657" r:id="rId110"/>
    <p:sldId id="658" r:id="rId111"/>
    <p:sldId id="659" r:id="rId112"/>
    <p:sldId id="660" r:id="rId113"/>
    <p:sldId id="661" r:id="rId114"/>
    <p:sldId id="662" r:id="rId115"/>
    <p:sldId id="663" r:id="rId116"/>
    <p:sldId id="664" r:id="rId117"/>
    <p:sldId id="665" r:id="rId118"/>
    <p:sldId id="666" r:id="rId119"/>
    <p:sldId id="403" r:id="rId120"/>
    <p:sldId id="587" r:id="rId121"/>
    <p:sldId id="588" r:id="rId122"/>
    <p:sldId id="589" r:id="rId123"/>
    <p:sldId id="590" r:id="rId124"/>
    <p:sldId id="591" r:id="rId125"/>
    <p:sldId id="592" r:id="rId126"/>
    <p:sldId id="593" r:id="rId127"/>
    <p:sldId id="594" r:id="rId128"/>
    <p:sldId id="595" r:id="rId129"/>
    <p:sldId id="596" r:id="rId130"/>
    <p:sldId id="597" r:id="rId131"/>
    <p:sldId id="605" r:id="rId132"/>
    <p:sldId id="598" r:id="rId133"/>
    <p:sldId id="600" r:id="rId134"/>
    <p:sldId id="603" r:id="rId135"/>
    <p:sldId id="604" r:id="rId136"/>
    <p:sldId id="540" r:id="rId137"/>
    <p:sldId id="541" r:id="rId138"/>
    <p:sldId id="606" r:id="rId139"/>
    <p:sldId id="607" r:id="rId140"/>
    <p:sldId id="608" r:id="rId141"/>
    <p:sldId id="609" r:id="rId142"/>
    <p:sldId id="610" r:id="rId143"/>
    <p:sldId id="611" r:id="rId144"/>
    <p:sldId id="612" r:id="rId145"/>
    <p:sldId id="613" r:id="rId146"/>
    <p:sldId id="614" r:id="rId147"/>
    <p:sldId id="615" r:id="rId148"/>
    <p:sldId id="616" r:id="rId149"/>
    <p:sldId id="617" r:id="rId150"/>
    <p:sldId id="618" r:id="rId151"/>
    <p:sldId id="619" r:id="rId152"/>
    <p:sldId id="620" r:id="rId153"/>
    <p:sldId id="621" r:id="rId154"/>
    <p:sldId id="622" r:id="rId155"/>
    <p:sldId id="623" r:id="rId156"/>
    <p:sldId id="624" r:id="rId157"/>
    <p:sldId id="625" r:id="rId158"/>
    <p:sldId id="626" r:id="rId159"/>
    <p:sldId id="627" r:id="rId160"/>
    <p:sldId id="628" r:id="rId161"/>
    <p:sldId id="629" r:id="rId162"/>
    <p:sldId id="630" r:id="rId163"/>
    <p:sldId id="631" r:id="rId164"/>
    <p:sldId id="632" r:id="rId165"/>
    <p:sldId id="633" r:id="rId166"/>
    <p:sldId id="634" r:id="rId167"/>
    <p:sldId id="635" r:id="rId168"/>
    <p:sldId id="636" r:id="rId169"/>
    <p:sldId id="637" r:id="rId170"/>
    <p:sldId id="638" r:id="rId171"/>
    <p:sldId id="639" r:id="rId172"/>
    <p:sldId id="640" r:id="rId173"/>
    <p:sldId id="641" r:id="rId174"/>
    <p:sldId id="642" r:id="rId175"/>
    <p:sldId id="643" r:id="rId176"/>
    <p:sldId id="644" r:id="rId177"/>
    <p:sldId id="645" r:id="rId178"/>
    <p:sldId id="646" r:id="rId179"/>
    <p:sldId id="647" r:id="rId180"/>
    <p:sldId id="648" r:id="rId181"/>
    <p:sldId id="649" r:id="rId182"/>
    <p:sldId id="650" r:id="rId183"/>
    <p:sldId id="651" r:id="rId184"/>
    <p:sldId id="652" r:id="rId185"/>
    <p:sldId id="404" r:id="rId186"/>
    <p:sldId id="667" r:id="rId187"/>
    <p:sldId id="669" r:id="rId188"/>
  </p:sldIdLst>
  <p:sldSz cx="12192000" cy="6858000"/>
  <p:notesSz cx="6858000" cy="9144000"/>
  <p:embeddedFontLst>
    <p:embeddedFont>
      <p:font typeface="Segoe UI" panose="020B0502040204020203" pitchFamily="34" charset="0"/>
      <p:regular r:id="rId191"/>
      <p:bold r:id="rId192"/>
      <p:italic r:id="rId193"/>
      <p:boldItalic r:id="rId194"/>
    </p:embeddedFont>
    <p:embeddedFont>
      <p:font typeface="Calibri Light" panose="020F0302020204030204" pitchFamily="34" charset="0"/>
      <p:regular r:id="rId195"/>
      <p:italic r:id="rId196"/>
    </p:embeddedFont>
    <p:embeddedFont>
      <p:font typeface="Calibri" panose="020F0502020204030204" pitchFamily="34" charset="0"/>
      <p:regular r:id="rId197"/>
      <p:bold r:id="rId198"/>
      <p:italic r:id="rId199"/>
      <p:boldItalic r:id="rId200"/>
    </p:embeddedFont>
    <p:embeddedFont>
      <p:font typeface="Consolas" panose="020B0609020204030204" pitchFamily="49" charset="0"/>
      <p:regular r:id="rId201"/>
      <p:bold r:id="rId202"/>
      <p:italic r:id="rId203"/>
      <p:boldItalic r:id="rId204"/>
    </p:embeddedFont>
    <p:embeddedFont>
      <p:font typeface="Verdana" panose="020B0604030504040204" pitchFamily="34" charset="0"/>
      <p:regular r:id="rId205"/>
      <p:bold r:id="rId206"/>
      <p:italic r:id="rId207"/>
      <p:boldItalic r:id="rId208"/>
    </p:embeddedFont>
    <p:embeddedFont>
      <p:font typeface="Cambria" panose="02040503050406030204" pitchFamily="18" charset="0"/>
      <p:regular r:id="rId209"/>
      <p:bold r:id="rId210"/>
      <p:italic r:id="rId211"/>
      <p:boldItalic r:id="rId2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gor Glamazdin" initials="IG" lastIdx="1" clrIdx="0">
    <p:extLst>
      <p:ext uri="{19B8F6BF-5375-455C-9EA6-DF929625EA0E}">
        <p15:presenceInfo xmlns:p15="http://schemas.microsoft.com/office/powerpoint/2012/main" userId="93344bf745a1c4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1400" autoAdjust="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.fntdata"/><Relationship Id="rId205" Type="http://schemas.openxmlformats.org/officeDocument/2006/relationships/font" Target="fonts/font1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2.fntdata"/><Relationship Id="rId206" Type="http://schemas.openxmlformats.org/officeDocument/2006/relationships/font" Target="fonts/font1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3.fntdata"/><Relationship Id="rId207" Type="http://schemas.openxmlformats.org/officeDocument/2006/relationships/font" Target="fonts/font17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4.fntdata"/><Relationship Id="rId208" Type="http://schemas.openxmlformats.org/officeDocument/2006/relationships/font" Target="fonts/font18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5.fntdata"/><Relationship Id="rId209" Type="http://schemas.openxmlformats.org/officeDocument/2006/relationships/font" Target="fonts/font19.fntdata"/><Relationship Id="rId190" Type="http://schemas.openxmlformats.org/officeDocument/2006/relationships/handoutMaster" Target="handoutMasters/handoutMaster1.xml"/><Relationship Id="rId204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20.fntdata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6.fntdata"/><Relationship Id="rId200" Type="http://schemas.openxmlformats.org/officeDocument/2006/relationships/font" Target="fonts/font1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2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7.fntdata"/><Relationship Id="rId201" Type="http://schemas.openxmlformats.org/officeDocument/2006/relationships/font" Target="fonts/font1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22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8.fntdata"/><Relationship Id="rId202" Type="http://schemas.openxmlformats.org/officeDocument/2006/relationships/font" Target="fonts/font1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font" Target="fonts/font9.fntdata"/><Relationship Id="rId203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AEC2F-30E4-483B-B6DF-0FD7CF7AB987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E9889-9D32-47FF-9B25-89B1BA401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2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562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02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07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48" y="286604"/>
            <a:ext cx="11788726" cy="920502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48" y="1420837"/>
            <a:ext cx="11788726" cy="4825217"/>
          </a:xfrm>
        </p:spPr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 marL="0" indent="-360000">
              <a:buClrTx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66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5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2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0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19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377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79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86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64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5082" y="286603"/>
            <a:ext cx="11746523" cy="986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082" y="1390593"/>
            <a:ext cx="11746523" cy="48847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1320776"/>
            <a:ext cx="12222480" cy="1083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87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-360000" algn="just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ru-ru/dotnet/csharp/language-reference/keywords/namespace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49"/>
          <p:cNvSpPr txBox="1">
            <a:spLocks noGrp="1"/>
          </p:cNvSpPr>
          <p:nvPr>
            <p:ph type="ctrTitle"/>
          </p:nvPr>
        </p:nvSpPr>
        <p:spPr>
          <a:xfrm>
            <a:off x="1210491" y="2130426"/>
            <a:ext cx="9840685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5400"/>
            </a:pPr>
            <a:r>
              <a:rPr lang="ru-RU" sz="5400" b="1" dirty="0" smtClean="0"/>
              <a:t>ЛК </a:t>
            </a:r>
            <a:r>
              <a:rPr lang="en-US" sz="5400" b="1" dirty="0" smtClean="0"/>
              <a:t>3-4</a:t>
            </a:r>
            <a:r>
              <a:rPr lang="ru-RU" sz="5400" b="1" dirty="0" smtClean="0"/>
              <a:t>. </a:t>
            </a:r>
            <a:r>
              <a:rPr lang="ru-RU" sz="5400" dirty="0"/>
              <a:t>Введение в язык C#</a:t>
            </a:r>
            <a:endParaRPr sz="5400" dirty="0"/>
          </a:p>
        </p:txBody>
      </p:sp>
      <p:sp>
        <p:nvSpPr>
          <p:cNvPr id="1297" name="Google Shape;1297;p149"/>
          <p:cNvSpPr txBox="1"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1299" name="Google Shape;1299;p1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Что можно создать на языке С</a:t>
            </a:r>
            <a:r>
              <a:rPr lang="en-US" sz="4000" dirty="0" smtClean="0"/>
              <a:t>#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ru-RU" dirty="0" smtClean="0"/>
              <a:t>Кроссплатформенные настольные приложения (</a:t>
            </a:r>
            <a:r>
              <a:rPr lang="en-US" dirty="0" smtClean="0"/>
              <a:t>Desktop) - </a:t>
            </a:r>
            <a:r>
              <a:rPr lang="en-US" dirty="0" err="1" smtClean="0"/>
              <a:t>.Net</a:t>
            </a:r>
            <a:r>
              <a:rPr lang="en-US" dirty="0" smtClean="0"/>
              <a:t> MAUI, WPF</a:t>
            </a:r>
            <a:endParaRPr lang="ru-RU" dirty="0" smtClean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ru-RU" dirty="0" smtClean="0"/>
              <a:t>Игры с использованием движка </a:t>
            </a:r>
            <a:r>
              <a:rPr lang="en-US" dirty="0" smtClean="0"/>
              <a:t>Unity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 smtClean="0"/>
              <a:t>Web-</a:t>
            </a:r>
            <a:r>
              <a:rPr lang="ru-RU" dirty="0" smtClean="0"/>
              <a:t>приложения (</a:t>
            </a:r>
            <a:r>
              <a:rPr lang="en-US" dirty="0" smtClean="0"/>
              <a:t>full-stack</a:t>
            </a:r>
            <a:r>
              <a:rPr lang="ru-RU" dirty="0" smtClean="0"/>
              <a:t>) – </a:t>
            </a:r>
            <a:r>
              <a:rPr lang="en-US" dirty="0" err="1" smtClean="0"/>
              <a:t>ASP.Net</a:t>
            </a:r>
            <a:r>
              <a:rPr lang="en-US" dirty="0" smtClean="0"/>
              <a:t> Core + </a:t>
            </a:r>
            <a:r>
              <a:rPr lang="en-US" dirty="0" err="1" smtClean="0"/>
              <a:t>Blazor</a:t>
            </a:r>
            <a:endParaRPr lang="en-US" dirty="0" smtClean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 smtClean="0"/>
              <a:t>Web-</a:t>
            </a:r>
            <a:r>
              <a:rPr lang="ru-RU" dirty="0" smtClean="0"/>
              <a:t>сервисы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ru-RU" dirty="0" smtClean="0"/>
              <a:t>Программы для </a:t>
            </a:r>
            <a:r>
              <a:rPr lang="ru-RU" dirty="0"/>
              <a:t>работы с </a:t>
            </a:r>
            <a:r>
              <a:rPr lang="ru-RU" dirty="0" err="1"/>
              <a:t>нейросетями</a:t>
            </a:r>
            <a:r>
              <a:rPr lang="ru-RU" dirty="0"/>
              <a:t> и машинным обучением — </a:t>
            </a:r>
            <a:r>
              <a:rPr lang="ru-RU" dirty="0" smtClean="0"/>
              <a:t>ML.NET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ru-RU" dirty="0" smtClean="0"/>
              <a:t>Мобильные приложения (для </a:t>
            </a:r>
            <a:r>
              <a:rPr lang="en-US" dirty="0" smtClean="0"/>
              <a:t>Android, </a:t>
            </a:r>
            <a:r>
              <a:rPr lang="en-US" dirty="0" err="1" smtClean="0"/>
              <a:t>Ios</a:t>
            </a:r>
            <a:r>
              <a:rPr lang="en-US" dirty="0" smtClean="0"/>
              <a:t>) – </a:t>
            </a:r>
            <a:r>
              <a:rPr lang="en-US" dirty="0" err="1" smtClean="0"/>
              <a:t>Xamarin</a:t>
            </a:r>
            <a:r>
              <a:rPr lang="en-US" dirty="0" smtClean="0"/>
              <a:t>, </a:t>
            </a:r>
            <a:r>
              <a:rPr lang="en-US" dirty="0" err="1" smtClean="0"/>
              <a:t>.Net</a:t>
            </a:r>
            <a:r>
              <a:rPr lang="en-US" dirty="0" smtClean="0"/>
              <a:t> MAUI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452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35429" y="274639"/>
            <a:ext cx="11451771" cy="796925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en-US" sz="4400" dirty="0"/>
              <a:t>Преобразование типов </a:t>
            </a:r>
            <a:r>
              <a:rPr lang="ru-RU" altLang="en-US" sz="4400" dirty="0" smtClean="0"/>
              <a:t>для бинарных операций</a:t>
            </a:r>
            <a:endParaRPr lang="ru-RU" altLang="en-US" sz="4400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994" y="1466988"/>
            <a:ext cx="11216640" cy="4480967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a = 10;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b = 3;</a:t>
            </a:r>
          </a:p>
          <a:p>
            <a:endParaRPr 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(a/b);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en-US" sz="3200" dirty="0">
                <a:solidFill>
                  <a:srgbClr val="0000FF"/>
                </a:solidFill>
                <a:latin typeface="Courier New" panose="02070309020205020404" pitchFamily="49" charset="0"/>
              </a:rPr>
              <a:t>double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)a/b);</a:t>
            </a:r>
            <a:endParaRPr lang="ru-RU" altLang="en-US" sz="32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0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Управление потоком выполнения программы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96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94C86-EB1A-482F-9B87-042151C8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Операторы выбора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906A86-B048-480F-96F5-CA7E1170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&lt;условие&gt;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ru-RU" sz="2400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 algn="just">
              <a:spcAft>
                <a:spcPts val="0"/>
              </a:spcAft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&lt;</a:t>
            </a:r>
            <a:r>
              <a:rPr lang="ru-RU" sz="24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блок1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ru-RU" sz="2400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 algn="just">
              <a:spcAft>
                <a:spcPts val="0"/>
              </a:spcAft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else</a:t>
            </a:r>
            <a:endParaRPr lang="ru-RU" sz="2400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 algn="just">
              <a:spcAft>
                <a:spcPts val="600"/>
              </a:spcAft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&lt;блок2</a:t>
            </a:r>
            <a:r>
              <a:rPr lang="ru-RU" sz="24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&gt;]</a:t>
            </a:r>
            <a:endParaRPr lang="en-US" sz="2400" dirty="0" smtClean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 algn="just">
              <a:spcAft>
                <a:spcPts val="600"/>
              </a:spcAft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24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switch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(&lt;выражение</a:t>
            </a:r>
            <a:r>
              <a:rPr lang="ru-RU" sz="24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&gt;)</a:t>
            </a: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case: … break;</a:t>
            </a: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…</a:t>
            </a: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endParaRPr lang="en-US" sz="2400" dirty="0" smtClean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ru-RU" sz="2400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 algn="just">
              <a:spcAft>
                <a:spcPts val="0"/>
              </a:spcAft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&lt;выражение&gt;</a:t>
            </a:r>
            <a:r>
              <a:rPr 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/>
              <a:t>должно иметь целый числовой тип, символьный или строковый тип. 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4E72F3-5EF2-4042-933F-4C5BF756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16853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D8861CC-6611-4AA7-8050-7DD525AB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Операторы цикла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EF6524E-C4D3-4EDA-88D5-4217A608A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</a:t>
            </a:r>
            <a:r>
              <a:rPr lang="ru-RU" sz="24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or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([&lt;инициализатор&gt;]; [&lt;условие&gt;]; [&lt;итератор&gt;]) &lt;блок&gt;</a:t>
            </a: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while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(&lt;условие&gt;) &lt;блок&gt;</a:t>
            </a: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ru-RU" sz="2400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do</a:t>
            </a:r>
            <a:endParaRPr lang="ru-RU" sz="2400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 algn="just">
              <a:spcAft>
                <a:spcPts val="0"/>
              </a:spcAft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&lt;блок&gt;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while</a:t>
            </a: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(&lt;условие&gt;);</a:t>
            </a:r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76648776-7625-4004-9D58-49348C95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431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Тернарный оператор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(a &gt; b)</a:t>
            </a: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ru-RU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"a больше, чем b"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ru-RU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"b больше, чем a</a:t>
            </a:r>
            <a:r>
              <a:rPr lang="ru-RU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message = a &gt; b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?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 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больше, чем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b"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"b 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больше, чем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ru-RU" dirty="0"/>
          </a:p>
        </p:txBody>
      </p:sp>
      <p:sp>
        <p:nvSpPr>
          <p:cNvPr id="5" name="Down Arrow 4"/>
          <p:cNvSpPr/>
          <p:nvPr/>
        </p:nvSpPr>
        <p:spPr>
          <a:xfrm>
            <a:off x="4987636" y="3352800"/>
            <a:ext cx="1163782" cy="1274618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4051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Значение </a:t>
            </a:r>
            <a:r>
              <a:rPr lang="en-US" dirty="0" smtClean="0"/>
              <a:t>null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5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ru-RU" dirty="0"/>
              <a:t>Значение </a:t>
            </a:r>
            <a:r>
              <a:rPr lang="en-US" dirty="0"/>
              <a:t>null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Одно из отличий ссылочных типов от типов значений состоит в том, что переменные ссылочных типов могут принимать значение 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.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ru-RU" sz="2400" dirty="0" smtClean="0"/>
              <a:t>Если </a:t>
            </a:r>
            <a:r>
              <a:rPr lang="ru-RU" sz="2400" dirty="0"/>
              <a:t>переменным ссылочного типа не присваивается значение, то им дается значение по умолчанию - значение 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. Фактически оно говорит об </a:t>
            </a:r>
            <a:r>
              <a:rPr lang="ru-RU" sz="2400" dirty="0" smtClean="0"/>
              <a:t>отсутствии </a:t>
            </a:r>
            <a:r>
              <a:rPr lang="ru-RU" sz="2400" dirty="0"/>
              <a:t>значения как такового.</a:t>
            </a:r>
          </a:p>
          <a:p>
            <a:endParaRPr lang="ru-RU" sz="24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18" y="2101746"/>
            <a:ext cx="3291297" cy="11208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1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Nullable</a:t>
            </a:r>
            <a:r>
              <a:rPr lang="en-US" dirty="0" smtClean="0"/>
              <a:t> </a:t>
            </a:r>
            <a:r>
              <a:rPr lang="ru-RU" dirty="0" smtClean="0"/>
              <a:t>типы значений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? pi = 3.14;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? letter = 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'a'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m2 = 10;</a:t>
            </a:r>
          </a:p>
          <a:p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? m = m2;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? flag 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ru-RU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Массив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nullable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типов значений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?[]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?[10];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5209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Nullable</a:t>
            </a:r>
            <a:r>
              <a:rPr lang="en-US" dirty="0" smtClean="0"/>
              <a:t> </a:t>
            </a:r>
            <a:r>
              <a:rPr lang="ru-RU" dirty="0" smtClean="0"/>
              <a:t>типы значений (проверка)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? c = 7;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(c != 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$"c is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c.Value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"c does not have a value"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ru-RU" sz="2800" dirty="0">
                <a:solidFill>
                  <a:srgbClr val="008000"/>
                </a:solidFill>
                <a:latin typeface="Courier New" panose="02070309020205020404" pitchFamily="49" charset="0"/>
              </a:rPr>
              <a:t>// Результат:</a:t>
            </a:r>
            <a:endParaRPr lang="ru-RU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// c is 7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1140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Nullable</a:t>
            </a:r>
            <a:r>
              <a:rPr lang="en-US" dirty="0" smtClean="0"/>
              <a:t> </a:t>
            </a:r>
            <a:r>
              <a:rPr lang="ru-RU" dirty="0" smtClean="0"/>
              <a:t>типы значений (проверка)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? b = 42;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(b 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is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valueOf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$"b is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valueOfb</a:t>
            </a:r>
            <a:r>
              <a:rPr 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28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"a does not have a value"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ru-RU" sz="2800" dirty="0">
                <a:solidFill>
                  <a:srgbClr val="008000"/>
                </a:solidFill>
                <a:latin typeface="Courier New" panose="02070309020205020404" pitchFamily="49" charset="0"/>
              </a:rPr>
              <a:t>// Результат:</a:t>
            </a:r>
            <a:endParaRPr lang="ru-RU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// b is 42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54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Основы </a:t>
            </a:r>
            <a:r>
              <a:rPr lang="ru-RU" dirty="0"/>
              <a:t>синтаксиса языка </a:t>
            </a:r>
            <a:r>
              <a:rPr lang="en-US" dirty="0"/>
              <a:t>C</a:t>
            </a:r>
            <a:r>
              <a:rPr lang="ru-RU" dirty="0" smtClean="0"/>
              <a:t>#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3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Nullable</a:t>
            </a:r>
            <a:r>
              <a:rPr lang="en-US" dirty="0" smtClean="0"/>
              <a:t> </a:t>
            </a:r>
            <a:r>
              <a:rPr lang="ru-RU" dirty="0" smtClean="0"/>
              <a:t>типы значений (проверка)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? b = 10;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b.HasValue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$"b is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b.Value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"b does not have a value"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ru-RU" sz="2800" dirty="0">
                <a:solidFill>
                  <a:srgbClr val="008000"/>
                </a:solidFill>
                <a:latin typeface="Courier New" panose="02070309020205020404" pitchFamily="49" charset="0"/>
              </a:rPr>
              <a:t>// Результат:</a:t>
            </a:r>
            <a:endParaRPr lang="ru-RU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// b is 10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354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1968"/>
          </a:xfrm>
        </p:spPr>
        <p:txBody>
          <a:bodyPr/>
          <a:lstStyle/>
          <a:p>
            <a:r>
              <a:rPr lang="ru-RU" b="1" dirty="0"/>
              <a:t>Оператор ??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011" y="1280160"/>
            <a:ext cx="11347269" cy="2621280"/>
          </a:xfrm>
        </p:spPr>
        <p:txBody>
          <a:bodyPr>
            <a:normAutofit/>
          </a:bodyPr>
          <a:lstStyle/>
          <a:p>
            <a:r>
              <a:rPr lang="ru-RU" sz="2400" dirty="0"/>
              <a:t>Оператор </a:t>
            </a:r>
            <a:r>
              <a:rPr lang="ru-RU" sz="24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??</a:t>
            </a:r>
            <a:r>
              <a:rPr lang="ru-RU" sz="2400" dirty="0"/>
              <a:t> называется оператором </a:t>
            </a:r>
            <a:r>
              <a:rPr lang="ru-RU" sz="2400" b="1" dirty="0" err="1"/>
              <a:t>null</a:t>
            </a:r>
            <a:r>
              <a:rPr lang="ru-RU" sz="2400" b="1" dirty="0"/>
              <a:t>-объединения</a:t>
            </a:r>
            <a:r>
              <a:rPr lang="ru-RU" sz="2400" dirty="0"/>
              <a:t>. </a:t>
            </a:r>
            <a:endParaRPr lang="en-US" sz="2400" dirty="0" smtClean="0"/>
          </a:p>
          <a:p>
            <a:r>
              <a:rPr lang="ru-RU" sz="2400" dirty="0" smtClean="0"/>
              <a:t>Он </a:t>
            </a:r>
            <a:r>
              <a:rPr lang="ru-RU" sz="2400" dirty="0"/>
              <a:t>применяется для установки значений по умолчанию для типов, которые допускают значение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. </a:t>
            </a:r>
            <a:endParaRPr lang="en-US" sz="2400" dirty="0" smtClean="0"/>
          </a:p>
          <a:p>
            <a:r>
              <a:rPr lang="ru-RU" sz="2400" dirty="0" smtClean="0"/>
              <a:t>Оператор </a:t>
            </a:r>
            <a:r>
              <a:rPr lang="ru-RU" sz="24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??</a:t>
            </a:r>
            <a:r>
              <a:rPr lang="ru-RU" sz="2400" dirty="0"/>
              <a:t> возвращает левый операнд, если этот операнд не равен 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. Иначе возвращается правый операнд. </a:t>
            </a:r>
            <a:endParaRPr lang="en-US" sz="2400" dirty="0" smtClean="0"/>
          </a:p>
          <a:p>
            <a:r>
              <a:rPr lang="ru-RU" sz="2400" dirty="0" smtClean="0"/>
              <a:t>При </a:t>
            </a:r>
            <a:r>
              <a:rPr lang="ru-RU" sz="2400" dirty="0"/>
              <a:t>этом левый операнд должен принимать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.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72" y="3942362"/>
            <a:ext cx="8923931" cy="2031718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6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0677"/>
          </a:xfrm>
        </p:spPr>
        <p:txBody>
          <a:bodyPr/>
          <a:lstStyle/>
          <a:p>
            <a:r>
              <a:rPr lang="ru-RU" b="1" dirty="0"/>
              <a:t>Оператор ??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8070" y="1462334"/>
            <a:ext cx="11232376" cy="4632397"/>
          </a:xfrm>
        </p:spPr>
        <p:txBody>
          <a:bodyPr>
            <a:normAutofit/>
          </a:bodyPr>
          <a:lstStyle/>
          <a:p>
            <a:r>
              <a:rPr lang="ru-RU" sz="2400" dirty="0"/>
              <a:t>Но мы не </a:t>
            </a:r>
            <a:r>
              <a:rPr lang="ru-RU" sz="2400" dirty="0" smtClean="0"/>
              <a:t>можем </a:t>
            </a:r>
            <a:r>
              <a:rPr lang="ru-RU" sz="2400" dirty="0"/>
              <a:t>написать следующим образом</a:t>
            </a:r>
            <a:r>
              <a:rPr lang="ru-RU" sz="2400" dirty="0" smtClean="0"/>
              <a:t>: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ru-RU" sz="2400" dirty="0"/>
              <a:t>Здесь переменная x представляет значимый тип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ru-RU" sz="2400" dirty="0"/>
              <a:t> и не может принимать значение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, поэтому в качестве левого операнда в операции </a:t>
            </a:r>
            <a:r>
              <a:rPr lang="ru-RU" sz="24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??</a:t>
            </a:r>
            <a:r>
              <a:rPr lang="ru-RU" sz="2400" dirty="0"/>
              <a:t> она использоваться не может.</a:t>
            </a:r>
          </a:p>
          <a:p>
            <a:endParaRPr lang="ru-RU" sz="24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481" y="1785379"/>
            <a:ext cx="4101369" cy="136712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5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6803"/>
          </a:xfrm>
        </p:spPr>
        <p:txBody>
          <a:bodyPr/>
          <a:lstStyle/>
          <a:p>
            <a:r>
              <a:rPr lang="ru-RU" b="1" dirty="0"/>
              <a:t>Оператор условного </a:t>
            </a:r>
            <a:r>
              <a:rPr lang="ru-RU" b="1" dirty="0" err="1"/>
              <a:t>null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2107474"/>
            <a:ext cx="10058400" cy="3761620"/>
          </a:xfrm>
        </p:spPr>
        <p:txBody>
          <a:bodyPr>
            <a:normAutofit/>
          </a:bodyPr>
          <a:lstStyle/>
          <a:p>
            <a:r>
              <a:rPr lang="ru-RU" sz="2400" dirty="0"/>
              <a:t>Иногда при работе с объектами, которые принимают значение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, мы можем столкнуться с ошибкой: мы пытаемся обратиться к объекту, а этот объект равен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4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6803"/>
          </a:xfrm>
        </p:spPr>
        <p:txBody>
          <a:bodyPr/>
          <a:lstStyle/>
          <a:p>
            <a:r>
              <a:rPr lang="ru-RU" b="1" dirty="0"/>
              <a:t>Оператор условного </a:t>
            </a:r>
            <a:r>
              <a:rPr lang="ru-RU" b="1" dirty="0" err="1"/>
              <a:t>null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012" y="1041501"/>
            <a:ext cx="10972800" cy="1152494"/>
          </a:xfrm>
        </p:spPr>
        <p:txBody>
          <a:bodyPr>
            <a:normAutofit/>
          </a:bodyPr>
          <a:lstStyle/>
          <a:p>
            <a:r>
              <a:rPr lang="ru-RU" sz="2400" dirty="0"/>
              <a:t>Объект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User</a:t>
            </a:r>
            <a:r>
              <a:rPr lang="ru-RU" sz="2400" dirty="0"/>
              <a:t> содержит ссылку на объект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Phone</a:t>
            </a:r>
            <a:r>
              <a:rPr lang="ru-RU" sz="2400" dirty="0"/>
              <a:t>, а объект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Phone</a:t>
            </a:r>
            <a:r>
              <a:rPr lang="ru-RU" sz="2400" dirty="0"/>
              <a:t> содержит ссылку на объект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Company</a:t>
            </a:r>
            <a:r>
              <a:rPr lang="ru-RU" sz="2400" dirty="0"/>
              <a:t>, поэтому теоретически мы можем получить из объекта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User</a:t>
            </a:r>
            <a:r>
              <a:rPr lang="ru-RU" sz="2400" dirty="0"/>
              <a:t> название </a:t>
            </a:r>
            <a:r>
              <a:rPr lang="ru-RU" sz="2400" dirty="0" smtClean="0"/>
              <a:t>компании:</a:t>
            </a:r>
            <a:endParaRPr lang="ru-RU" sz="2400" dirty="0"/>
          </a:p>
          <a:p>
            <a:endParaRPr lang="ru-RU" sz="24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53" y="2442682"/>
            <a:ext cx="5345912" cy="7407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2" y="2115618"/>
            <a:ext cx="4302034" cy="418141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408022" y="3852124"/>
            <a:ext cx="65070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данном случае свойство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Phone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не определено, будет по умолчанию иметь значение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Поэтому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мы столкнемся с исключением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NullReferenceException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u-RU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8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6803"/>
          </a:xfrm>
        </p:spPr>
        <p:txBody>
          <a:bodyPr/>
          <a:lstStyle/>
          <a:p>
            <a:r>
              <a:rPr lang="ru-RU" b="1" dirty="0"/>
              <a:t>Оператор условного </a:t>
            </a:r>
            <a:r>
              <a:rPr lang="ru-RU" b="1" dirty="0" err="1"/>
              <a:t>null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Чтобы избежать этой ошибки мы могли бы использовать условную конструкцию для проверки на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67" y="2022764"/>
            <a:ext cx="7893526" cy="430183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9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6803"/>
          </a:xfrm>
        </p:spPr>
        <p:txBody>
          <a:bodyPr/>
          <a:lstStyle/>
          <a:p>
            <a:r>
              <a:rPr lang="ru-RU" b="1" dirty="0"/>
              <a:t>Оператор условного </a:t>
            </a:r>
            <a:r>
              <a:rPr lang="ru-RU" b="1" dirty="0" err="1"/>
              <a:t>null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931" y="2369126"/>
            <a:ext cx="10615749" cy="3361113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ru-RU" sz="2400" dirty="0"/>
              <a:t>Если </a:t>
            </a:r>
            <a:r>
              <a:rPr lang="ru-RU" sz="2400" dirty="0" err="1"/>
              <a:t>user</a:t>
            </a:r>
            <a:r>
              <a:rPr lang="ru-RU" sz="2400" dirty="0"/>
              <a:t> не равно 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, то проверяется следующее </a:t>
            </a:r>
            <a:r>
              <a:rPr lang="ru-RU" sz="2400" dirty="0" smtClean="0"/>
              <a:t>выражение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user.Phone</a:t>
            </a:r>
            <a:r>
              <a:rPr lang="ru-RU" sz="24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!=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 smtClean="0"/>
              <a:t> и </a:t>
            </a:r>
            <a:r>
              <a:rPr lang="ru-RU" sz="2400" dirty="0"/>
              <a:t>так далее. </a:t>
            </a:r>
            <a:endParaRPr lang="en-US" sz="2400" dirty="0" smtClean="0"/>
          </a:p>
          <a:p>
            <a:r>
              <a:rPr lang="ru-RU" sz="2400" dirty="0" smtClean="0"/>
              <a:t>Конструкция </a:t>
            </a:r>
            <a:r>
              <a:rPr lang="ru-RU" sz="2400" dirty="0"/>
              <a:t>намного проще, но все равно получается довольно большой.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8" y="1343891"/>
            <a:ext cx="11142454" cy="278152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0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6803"/>
          </a:xfrm>
        </p:spPr>
        <p:txBody>
          <a:bodyPr/>
          <a:lstStyle/>
          <a:p>
            <a:r>
              <a:rPr lang="ru-RU" b="1" dirty="0"/>
              <a:t>Оператор условного </a:t>
            </a:r>
            <a:r>
              <a:rPr lang="ru-RU" b="1" dirty="0" err="1"/>
              <a:t>null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4103" y="2355272"/>
            <a:ext cx="10441577" cy="3757599"/>
          </a:xfrm>
        </p:spPr>
        <p:txBody>
          <a:bodyPr>
            <a:noAutofit/>
          </a:bodyPr>
          <a:lstStyle/>
          <a:p>
            <a:endParaRPr lang="ru-RU" sz="2400" dirty="0"/>
          </a:p>
          <a:p>
            <a:endParaRPr lang="ru-RU" sz="2400" dirty="0" smtClean="0"/>
          </a:p>
          <a:p>
            <a:endParaRPr lang="ru-RU" sz="2400" dirty="0"/>
          </a:p>
          <a:p>
            <a:r>
              <a:rPr lang="ru-RU" sz="2400" dirty="0" smtClean="0"/>
              <a:t>Выражение</a:t>
            </a:r>
            <a:r>
              <a:rPr lang="ru-RU" sz="2400" dirty="0"/>
              <a:t> </a:t>
            </a:r>
            <a:r>
              <a:rPr lang="ru-RU" sz="2400" dirty="0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?.</a:t>
            </a:r>
            <a:r>
              <a:rPr lang="ru-RU" sz="2400" dirty="0"/>
              <a:t> и представляет оператор условного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. </a:t>
            </a:r>
            <a:endParaRPr lang="ru-RU" sz="2400" dirty="0" smtClean="0"/>
          </a:p>
          <a:p>
            <a:r>
              <a:rPr lang="ru-RU" sz="2400" dirty="0" smtClean="0"/>
              <a:t>Здесь </a:t>
            </a:r>
            <a:r>
              <a:rPr lang="ru-RU" sz="2400" dirty="0"/>
              <a:t>последовательно проверяется равен ли объект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user</a:t>
            </a:r>
            <a:r>
              <a:rPr lang="ru-RU" sz="2400" dirty="0"/>
              <a:t> и вложенные объекты значению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. </a:t>
            </a:r>
            <a:endParaRPr lang="ru-RU" sz="2400" dirty="0" smtClean="0"/>
          </a:p>
          <a:p>
            <a:r>
              <a:rPr lang="ru-RU" sz="2400" dirty="0" smtClean="0"/>
              <a:t>Если </a:t>
            </a:r>
            <a:r>
              <a:rPr lang="ru-RU" sz="2400" dirty="0"/>
              <a:t>же на каком-то этапе один из объектов окажется равным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, то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companyName</a:t>
            </a:r>
            <a:r>
              <a:rPr lang="ru-RU" sz="2400" dirty="0"/>
              <a:t> будет иметь значение по умолчанию, то есть </a:t>
            </a:r>
            <a:r>
              <a:rPr lang="ru-RU" sz="2400" dirty="0" err="1">
                <a:solidFill>
                  <a:srgbClr val="0000FF"/>
                </a:solidFill>
                <a:latin typeface="Consolas"/>
                <a:ea typeface="Consolas"/>
                <a:cs typeface="Consolas"/>
              </a:rPr>
              <a:t>null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59" y="1519287"/>
            <a:ext cx="9838146" cy="181881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303818" y="2151604"/>
            <a:ext cx="651163" cy="554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599218" y="2151604"/>
            <a:ext cx="651163" cy="554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328620" y="2151604"/>
            <a:ext cx="651163" cy="554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4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6803"/>
          </a:xfrm>
        </p:spPr>
        <p:txBody>
          <a:bodyPr/>
          <a:lstStyle/>
          <a:p>
            <a:r>
              <a:rPr lang="ru-RU" b="1" dirty="0"/>
              <a:t>Оператор условного </a:t>
            </a:r>
            <a:r>
              <a:rPr lang="ru-RU" b="1" dirty="0" err="1" smtClean="0"/>
              <a:t>null</a:t>
            </a:r>
            <a:r>
              <a:rPr lang="en-US" b="1" dirty="0" smtClean="0"/>
              <a:t> </a:t>
            </a:r>
            <a:r>
              <a:rPr lang="ru-RU" b="1" dirty="0"/>
              <a:t>и </a:t>
            </a:r>
            <a:r>
              <a:rPr lang="ru-RU" b="1" dirty="0" smtClean="0"/>
              <a:t>оператор </a:t>
            </a:r>
            <a:r>
              <a:rPr lang="ru-RU" b="1" dirty="0"/>
              <a:t>??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3771" y="1845734"/>
            <a:ext cx="10371909" cy="4023360"/>
          </a:xfrm>
        </p:spPr>
        <p:txBody>
          <a:bodyPr>
            <a:normAutofit/>
          </a:bodyPr>
          <a:lstStyle/>
          <a:p>
            <a:endParaRPr lang="ru-RU" sz="24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6" y="3103419"/>
            <a:ext cx="11594199" cy="158179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201890" y="3087215"/>
            <a:ext cx="651163" cy="554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6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Массивы. Перечисления. Коллекции.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32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синтаксиса языка </a:t>
            </a:r>
            <a:r>
              <a:rPr lang="en-US" dirty="0"/>
              <a:t>C</a:t>
            </a:r>
            <a:r>
              <a:rPr lang="ru-RU" dirty="0"/>
              <a:t>#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Синтаксис языка </a:t>
            </a:r>
            <a:r>
              <a:rPr lang="en-US" sz="3200" dirty="0" smtClean="0"/>
              <a:t>C# </a:t>
            </a:r>
            <a:r>
              <a:rPr lang="ru-RU" sz="3200" dirty="0" smtClean="0"/>
              <a:t>во многом аналогичен синтаксису С/С++.</a:t>
            </a:r>
            <a:endParaRPr lang="en-US" sz="3200" dirty="0" smtClean="0"/>
          </a:p>
          <a:p>
            <a:endParaRPr lang="ru-RU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dirty="0" err="1" smtClean="0"/>
              <a:t>Регистрозависимый</a:t>
            </a:r>
            <a:r>
              <a:rPr lang="ru-RU" sz="3200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dirty="0" smtClean="0"/>
              <a:t>Те же правила формирования имен переменных и типов.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dirty="0" smtClean="0"/>
              <a:t>В </a:t>
            </a:r>
            <a:r>
              <a:rPr lang="en-US" sz="3200" dirty="0"/>
              <a:t>C</a:t>
            </a:r>
            <a:r>
              <a:rPr lang="ru-RU" sz="3200" dirty="0"/>
              <a:t># ни одна функция не может существовать вне класса. </a:t>
            </a:r>
            <a:endParaRPr lang="be-BY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4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514" y="286604"/>
            <a:ext cx="11463160" cy="920502"/>
          </a:xfrm>
        </p:spPr>
        <p:txBody>
          <a:bodyPr>
            <a:normAutofit/>
          </a:bodyPr>
          <a:lstStyle/>
          <a:p>
            <a:r>
              <a:rPr lang="ru-RU" dirty="0" smtClean="0"/>
              <a:t>Массив 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92183" y="1600200"/>
            <a:ext cx="11207931" cy="460901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800" dirty="0" smtClean="0">
                <a:latin typeface="Times New Roman"/>
                <a:ea typeface="Times New Roman"/>
              </a:rPr>
              <a:t>Массив - набор элементов одного и того же типа, объединенных общим именем.</a:t>
            </a:r>
          </a:p>
          <a:p>
            <a:endParaRPr lang="ru-RU" sz="2800" dirty="0" smtClean="0">
              <a:latin typeface="Times New Roman"/>
              <a:ea typeface="Times New Roman"/>
            </a:endParaRPr>
          </a:p>
          <a:p>
            <a:r>
              <a:rPr lang="ru-RU" sz="2800" dirty="0" err="1" smtClean="0">
                <a:latin typeface="Times New Roman"/>
                <a:ea typeface="Times New Roman"/>
              </a:rPr>
              <a:t>С#-массивы</a:t>
            </a:r>
            <a:r>
              <a:rPr lang="ru-RU" sz="2800" dirty="0" smtClean="0">
                <a:latin typeface="Times New Roman"/>
                <a:ea typeface="Times New Roman"/>
              </a:rPr>
              <a:t> относятся к </a:t>
            </a:r>
            <a:r>
              <a:rPr lang="ru-RU" sz="2800" dirty="0" smtClean="0">
                <a:solidFill>
                  <a:srgbClr val="7030A0"/>
                </a:solidFill>
                <a:latin typeface="Times New Roman"/>
                <a:ea typeface="Times New Roman"/>
              </a:rPr>
              <a:t>ссылочным</a:t>
            </a:r>
            <a:r>
              <a:rPr lang="ru-RU" sz="2800" dirty="0" smtClean="0">
                <a:latin typeface="Times New Roman"/>
                <a:ea typeface="Times New Roman"/>
              </a:rPr>
              <a:t> типам данных, реализованы как </a:t>
            </a:r>
            <a:r>
              <a:rPr lang="ru-RU" sz="2800" dirty="0" smtClean="0">
                <a:solidFill>
                  <a:srgbClr val="7030A0"/>
                </a:solidFill>
                <a:latin typeface="Times New Roman"/>
                <a:ea typeface="Times New Roman"/>
              </a:rPr>
              <a:t>объекты</a:t>
            </a:r>
            <a:r>
              <a:rPr lang="ru-RU" sz="2800" dirty="0" smtClean="0">
                <a:latin typeface="Times New Roman"/>
                <a:ea typeface="Times New Roman"/>
              </a:rPr>
              <a:t>.</a:t>
            </a:r>
          </a:p>
          <a:p>
            <a:endParaRPr lang="ru-RU" sz="2800" dirty="0" smtClean="0">
              <a:latin typeface="Times New Roman"/>
              <a:ea typeface="Times New Roman"/>
            </a:endParaRPr>
          </a:p>
          <a:p>
            <a:r>
              <a:rPr lang="ru-RU" sz="2800" dirty="0" smtClean="0">
                <a:solidFill>
                  <a:srgbClr val="7030A0"/>
                </a:solidFill>
                <a:latin typeface="Times New Roman"/>
                <a:ea typeface="Times New Roman"/>
              </a:rPr>
              <a:t>Имя массива </a:t>
            </a:r>
            <a:r>
              <a:rPr lang="ru-RU" sz="2800" dirty="0" smtClean="0">
                <a:latin typeface="Times New Roman"/>
                <a:ea typeface="Times New Roman"/>
              </a:rPr>
              <a:t>является ссылкой на область кучи (динамической памяти), в которой последовательно размещается набор элементов определенного типа.</a:t>
            </a:r>
          </a:p>
          <a:p>
            <a:endParaRPr lang="ru-RU" sz="2800" dirty="0" smtClean="0">
              <a:latin typeface="Times New Roman"/>
              <a:ea typeface="Times New Roman"/>
            </a:endParaRPr>
          </a:p>
          <a:p>
            <a:r>
              <a:rPr lang="ru-RU" sz="2800" dirty="0" smtClean="0">
                <a:latin typeface="Times New Roman"/>
                <a:ea typeface="Times New Roman"/>
              </a:rPr>
              <a:t> </a:t>
            </a:r>
            <a:r>
              <a:rPr lang="ru-RU" sz="2800" dirty="0" smtClean="0">
                <a:solidFill>
                  <a:srgbClr val="7030A0"/>
                </a:solidFill>
                <a:latin typeface="Times New Roman"/>
                <a:ea typeface="Times New Roman"/>
              </a:rPr>
              <a:t>Выделение памяти </a:t>
            </a:r>
            <a:r>
              <a:rPr lang="ru-RU" sz="2800" dirty="0" smtClean="0">
                <a:latin typeface="Times New Roman"/>
                <a:ea typeface="Times New Roman"/>
              </a:rPr>
              <a:t>под элементы происходит на этапе инициализации массива. </a:t>
            </a:r>
          </a:p>
          <a:p>
            <a:endParaRPr lang="ru-RU" sz="2800" dirty="0" smtClean="0">
              <a:latin typeface="Times New Roman"/>
              <a:ea typeface="Times New Roman"/>
            </a:endParaRPr>
          </a:p>
          <a:p>
            <a:r>
              <a:rPr lang="ru-RU" sz="2800" dirty="0" smtClean="0">
                <a:solidFill>
                  <a:srgbClr val="7030A0"/>
                </a:solidFill>
                <a:latin typeface="Times New Roman"/>
                <a:ea typeface="Times New Roman"/>
              </a:rPr>
              <a:t>Освобождение памяти </a:t>
            </a:r>
            <a:r>
              <a:rPr lang="ru-RU" sz="2800" dirty="0" smtClean="0">
                <a:latin typeface="Times New Roman"/>
                <a:ea typeface="Times New Roman"/>
              </a:rPr>
              <a:t>- система сборки мусора -   неиспользуемые массивы автоматически утилизируются данной системой. </a:t>
            </a:r>
          </a:p>
          <a:p>
            <a:endParaRPr lang="ru-RU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8312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Одномерные массивы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Times New Roman"/>
                <a:ea typeface="Times New Roman"/>
              </a:rPr>
              <a:t>Одномерный массив – это фиксированное количество элементов одного и того же типа, объединенных общим именем, где каждый элемент имеет свой номер.</a:t>
            </a:r>
          </a:p>
          <a:p>
            <a:endParaRPr lang="ru-RU" dirty="0" smtClean="0">
              <a:latin typeface="Times New Roman"/>
              <a:ea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Times New Roman"/>
                <a:ea typeface="Times New Roman"/>
              </a:rPr>
              <a:t>Объявляется ссылочная переменная на массив</a:t>
            </a:r>
          </a:p>
          <a:p>
            <a:pPr marL="514350" indent="-514350">
              <a:buFont typeface="+mj-lt"/>
              <a:buAutoNum type="arabicPeriod"/>
            </a:pPr>
            <a:endParaRPr lang="ru-RU" dirty="0" smtClean="0">
              <a:latin typeface="Times New Roman"/>
              <a:ea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Times New Roman"/>
                <a:ea typeface="Times New Roman"/>
              </a:rPr>
              <a:t>Выделяется память под требуемое количество элементов базового типа, и ссылочной переменной присваивается адрес нулевого элемента в массиве. 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3916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5726" y="371520"/>
            <a:ext cx="9576661" cy="634082"/>
          </a:xfrm>
        </p:spPr>
        <p:txBody>
          <a:bodyPr>
            <a:noAutofit/>
          </a:bodyPr>
          <a:lstStyle/>
          <a:p>
            <a:r>
              <a:rPr lang="ru-RU" dirty="0"/>
              <a:t>Объявление одномерного массива 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252467"/>
              </p:ext>
            </p:extLst>
          </p:nvPr>
        </p:nvGraphicFramePr>
        <p:xfrm>
          <a:off x="391886" y="1497873"/>
          <a:ext cx="11591108" cy="4771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3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4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latin typeface="Times New Roman"/>
                          <a:ea typeface="Times New Roman"/>
                        </a:rPr>
                        <a:t>Форма записи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latin typeface="Times New Roman"/>
                          <a:ea typeface="Times New Roman"/>
                        </a:rPr>
                        <a:t>Пояснения 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0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700" dirty="0" err="1">
                          <a:latin typeface="Times New Roman"/>
                          <a:ea typeface="Times New Roman"/>
                        </a:rPr>
                        <a:t>базовый_тип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 [] </a:t>
                      </a:r>
                      <a:r>
                        <a:rPr lang="ru-RU" sz="1700" dirty="0" err="1">
                          <a:latin typeface="Times New Roman"/>
                          <a:ea typeface="Times New Roman"/>
                        </a:rPr>
                        <a:t>имя__массива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;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700" i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Например</a:t>
                      </a:r>
                      <a:r>
                        <a:rPr lang="ru-RU" sz="17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700" dirty="0" err="1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int</a:t>
                      </a:r>
                      <a:r>
                        <a:rPr lang="ru-RU" sz="1700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 [] </a:t>
                      </a:r>
                      <a:r>
                        <a:rPr lang="ru-RU" sz="1700" dirty="0" err="1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ru-RU" sz="1700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;</a:t>
                      </a:r>
                      <a:r>
                        <a:rPr lang="en-US" sz="1700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  </a:t>
                      </a:r>
                      <a:endParaRPr lang="ru-RU" sz="1700" dirty="0">
                        <a:solidFill>
                          <a:srgbClr val="7030A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Описана ссылка на одномерный массив, которая в дальнейшем может быть использована: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arenR"/>
                        <a:tabLst>
                          <a:tab pos="228600" algn="l"/>
                        </a:tabLst>
                      </a:pP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для адресации на уже существующий массив;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arenR"/>
                        <a:tabLst>
                          <a:tab pos="228600" algn="l"/>
                        </a:tabLst>
                      </a:pP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передачи массива в метод в качестве параметра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arenR"/>
                        <a:tabLst>
                          <a:tab pos="228600" algn="l"/>
                        </a:tabLst>
                      </a:pP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отсроченного выделения памяти под элементы массива.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03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700" dirty="0" err="1">
                          <a:latin typeface="Times New Roman"/>
                          <a:ea typeface="Times New Roman"/>
                        </a:rPr>
                        <a:t>базовый_тип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 [] </a:t>
                      </a:r>
                      <a:r>
                        <a:rPr lang="ru-RU" sz="1700" dirty="0" err="1">
                          <a:latin typeface="Times New Roman"/>
                          <a:ea typeface="Times New Roman"/>
                        </a:rPr>
                        <a:t>имя__массива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 = </a:t>
                      </a:r>
                      <a:r>
                        <a:rPr lang="en-US" sz="1700" dirty="0">
                          <a:latin typeface="Times New Roman"/>
                          <a:ea typeface="Times New Roman"/>
                        </a:rPr>
                        <a:t>new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 </a:t>
                      </a:r>
                      <a:r>
                        <a:rPr lang="ru-RU" sz="1700" dirty="0" err="1">
                          <a:latin typeface="Times New Roman"/>
                          <a:ea typeface="Times New Roman"/>
                        </a:rPr>
                        <a:t>базовый_тип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 [размер];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700" i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Например</a:t>
                      </a:r>
                      <a:r>
                        <a:rPr lang="en-US" sz="17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:</a:t>
                      </a:r>
                      <a:endParaRPr lang="ru-RU" sz="1700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int</a:t>
                      </a:r>
                      <a:r>
                        <a:rPr lang="en-US" sz="1700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 []a=new </a:t>
                      </a:r>
                      <a:r>
                        <a:rPr lang="en-US" sz="1700" dirty="0" err="1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int</a:t>
                      </a:r>
                      <a:r>
                        <a:rPr lang="en-US" sz="1700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 [10];</a:t>
                      </a:r>
                      <a:endParaRPr lang="ru-RU" sz="1700" dirty="0">
                        <a:solidFill>
                          <a:srgbClr val="7030A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Объявлен одномерный массив заданного типа и выделена память под одномерный массив указанной размерности. Адрес данной области памяти записан в ссылочную переменную. Элементы массива равны нулю.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700" b="1" i="1" dirty="0">
                          <a:latin typeface="Times New Roman"/>
                          <a:ea typeface="Times New Roman"/>
                        </a:rPr>
                        <a:t>Замечание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. </a:t>
                      </a:r>
                      <a:r>
                        <a:rPr lang="ru-RU" sz="1700" dirty="0" smtClean="0">
                          <a:latin typeface="Times New Roman"/>
                          <a:ea typeface="Times New Roman"/>
                        </a:rPr>
                        <a:t>В 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C#   элементам массива присваиваются начальные значения по умолчанию в зависимости от базового типа. </a:t>
                      </a:r>
                      <a:endParaRPr lang="ru-RU" sz="1700" dirty="0" smtClean="0">
                        <a:latin typeface="Times New Roman"/>
                        <a:ea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latin typeface="Times New Roman"/>
                          <a:ea typeface="Times New Roman"/>
                        </a:rPr>
                        <a:t>Для 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арифметических типов – нули, </a:t>
                      </a:r>
                      <a:endParaRPr lang="ru-RU" sz="1700" dirty="0" smtClean="0">
                        <a:latin typeface="Times New Roman"/>
                        <a:ea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700" dirty="0" smtClean="0">
                          <a:latin typeface="Times New Roman"/>
                          <a:ea typeface="Times New Roman"/>
                        </a:rPr>
                        <a:t>для 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ссылочных типов – </a:t>
                      </a:r>
                      <a:r>
                        <a:rPr lang="ru-RU" sz="1700" dirty="0" err="1">
                          <a:latin typeface="Times New Roman"/>
                          <a:ea typeface="Times New Roman"/>
                        </a:rPr>
                        <a:t>null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, для символов - пробел.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80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700" dirty="0" err="1">
                          <a:latin typeface="Times New Roman"/>
                          <a:ea typeface="Times New Roman"/>
                        </a:rPr>
                        <a:t>базовый_тип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 [] </a:t>
                      </a:r>
                      <a:r>
                        <a:rPr lang="ru-RU" sz="1700" dirty="0" err="1">
                          <a:latin typeface="Times New Roman"/>
                          <a:ea typeface="Times New Roman"/>
                        </a:rPr>
                        <a:t>имя__массива=</a:t>
                      </a: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{список инициализации};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700" i="1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Например</a:t>
                      </a:r>
                      <a:r>
                        <a:rPr lang="en-US" sz="170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</a:rPr>
                        <a:t>:</a:t>
                      </a:r>
                      <a:endParaRPr lang="ru-RU" sz="1700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700" dirty="0" err="1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int</a:t>
                      </a:r>
                      <a:r>
                        <a:rPr lang="en-US" sz="1700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 []a=</a:t>
                      </a:r>
                      <a:r>
                        <a:rPr lang="ru-RU" sz="1700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{0, 1, 2, 3}</a:t>
                      </a:r>
                      <a:r>
                        <a:rPr lang="en-US" sz="1700" dirty="0">
                          <a:solidFill>
                            <a:srgbClr val="7030A0"/>
                          </a:solidFill>
                          <a:latin typeface="Times New Roman"/>
                          <a:ea typeface="Times New Roman"/>
                        </a:rPr>
                        <a:t>;</a:t>
                      </a:r>
                      <a:endParaRPr lang="ru-RU" sz="1700" dirty="0">
                        <a:solidFill>
                          <a:srgbClr val="7030A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700" dirty="0">
                          <a:latin typeface="Times New Roman"/>
                          <a:ea typeface="Times New Roman"/>
                        </a:rPr>
                        <a:t>Выделена память под одномерный массив, размерность которого соответствует количеству элементов в списке инициализации. Адрес этой области памяти записан в ссылочную переменную. Значение элементов массива соответствует списку инициализации.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6570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3177" y="1506582"/>
            <a:ext cx="11277600" cy="472875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{ 0, 1, 2, 3, 4, 5, 6, 7, 8, 9 };</a:t>
            </a:r>
          </a:p>
          <a:p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(i = 0; i &lt; 10; ++i)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]);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</a:endParaRPr>
          </a:p>
          <a:p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  <a:ea typeface="Times New Roman"/>
            </a:endParaRPr>
          </a:p>
          <a:p>
            <a:endParaRPr lang="ru-RU" dirty="0" smtClean="0">
              <a:latin typeface="Courier New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endParaRPr lang="ru-RU" dirty="0">
              <a:latin typeface="Courier New"/>
              <a:ea typeface="Times New Roman"/>
            </a:endParaRPr>
          </a:p>
          <a:p>
            <a:r>
              <a:rPr lang="en-US" dirty="0" smtClean="0">
                <a:latin typeface="Times New Roman"/>
                <a:ea typeface="Times New Roman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[10];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0; i &lt; 10; i++)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0; i &lt; 10; i++)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]);</a:t>
            </a:r>
            <a:endParaRPr lang="ru-RU" dirty="0" smtClean="0">
              <a:latin typeface="Courier New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endParaRPr lang="ru-RU" dirty="0">
              <a:latin typeface="Courier New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endParaRPr lang="ru-RU" dirty="0" smtClean="0">
              <a:latin typeface="Times New Roman"/>
              <a:ea typeface="Times New Roman"/>
            </a:endParaRPr>
          </a:p>
          <a:p>
            <a:pPr>
              <a:buNone/>
            </a:pP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5118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8971" y="274638"/>
            <a:ext cx="11408229" cy="778098"/>
          </a:xfrm>
        </p:spPr>
        <p:txBody>
          <a:bodyPr>
            <a:noAutofit/>
          </a:bodyPr>
          <a:lstStyle/>
          <a:p>
            <a:r>
              <a:rPr lang="ru-RU" sz="3600" dirty="0"/>
              <a:t>Существующей ссылке на одномерный массив присваивается ссылка на новый массив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8971" y="1497874"/>
            <a:ext cx="11408229" cy="45720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{ 0, 1, 2, 3, 4, 5 };</a:t>
            </a:r>
          </a:p>
          <a:p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nn-NO" sz="20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(i = 0; i &lt; 10;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</a:rPr>
              <a:t>"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]);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</a:rPr>
              <a:t>"\n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</a:rPr>
              <a:t>Новый массив: "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US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[] { 99, 10, 100, 18, 78, 23, 163, 9, 87, 49 };</a:t>
            </a:r>
          </a:p>
          <a:p>
            <a:r>
              <a:rPr lang="nn-NO" sz="20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(i = 0; i &lt; 10;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</a:rPr>
              <a:t>"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]);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283624" y="1988841"/>
            <a:ext cx="45077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1.переменная </a:t>
            </a:r>
            <a:r>
              <a:rPr lang="ru-RU" sz="1600" dirty="0" err="1"/>
              <a:t>myArray</a:t>
            </a:r>
            <a:r>
              <a:rPr lang="ru-RU" sz="1600" dirty="0"/>
              <a:t> ссылалась на 6-ти элементный массив. </a:t>
            </a:r>
          </a:p>
          <a:p>
            <a:r>
              <a:rPr lang="ru-RU" sz="1600" dirty="0"/>
              <a:t>2.переменной </a:t>
            </a:r>
            <a:r>
              <a:rPr lang="ru-RU" sz="1600" dirty="0" err="1"/>
              <a:t>myArray</a:t>
            </a:r>
            <a:r>
              <a:rPr lang="ru-RU" sz="1600" dirty="0"/>
              <a:t> была присвоена ссылка на новый 10-элементный массив, в результате чего исходный массив оказался неиспользуемым, т.к. на него теперь не ссылается ни один объект. </a:t>
            </a:r>
          </a:p>
          <a:p>
            <a:r>
              <a:rPr lang="ru-RU" sz="1600" dirty="0"/>
              <a:t>3.он автоматически будет удален сборщиком мусора.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4763589" y="1863634"/>
            <a:ext cx="2628555" cy="341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672046" y="2636912"/>
            <a:ext cx="5720098" cy="1908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0571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429" y="274638"/>
            <a:ext cx="9775371" cy="850106"/>
          </a:xfrm>
        </p:spPr>
        <p:txBody>
          <a:bodyPr>
            <a:normAutofit/>
          </a:bodyPr>
          <a:lstStyle/>
          <a:p>
            <a:r>
              <a:rPr lang="ru-RU" dirty="0"/>
              <a:t>Массивы и исключения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21919" y="1628801"/>
            <a:ext cx="11573691" cy="4497363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{ 0, 1, 2, 3, 4, 5, 6, 7, 8, 9 };</a:t>
            </a:r>
          </a:p>
          <a:p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try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nn-NO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nn-NO" sz="20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(i = 0; i &lt;= 10; i++) Console.WriteLine(myArray[i]);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catch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IndexOutOfRangeException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urier New" panose="02070309020205020404" pitchFamily="49" charset="0"/>
              </a:rPr>
              <a:t>"Exception: </a:t>
            </a:r>
            <a:r>
              <a:rPr lang="ru-RU" sz="2000" dirty="0">
                <a:solidFill>
                  <a:srgbClr val="A31515"/>
                </a:solidFill>
                <a:latin typeface="Courier New" panose="02070309020205020404" pitchFamily="49" charset="0"/>
              </a:rPr>
              <a:t>Выход за границу диапазона"</a:t>
            </a:r>
            <a:r>
              <a:rPr lang="ru-RU" sz="20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ru-RU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1347" r="38450" b="25376"/>
          <a:stretch>
            <a:fillRect/>
          </a:stretch>
        </p:blipFill>
        <p:spPr bwMode="auto">
          <a:xfrm>
            <a:off x="6454590" y="4422037"/>
            <a:ext cx="4529637" cy="187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708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Массив как параметр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35429" y="1412777"/>
            <a:ext cx="11443062" cy="4713387"/>
          </a:xfrm>
        </p:spPr>
        <p:txBody>
          <a:bodyPr/>
          <a:lstStyle/>
          <a:p>
            <a:r>
              <a:rPr lang="ru-RU" dirty="0" smtClean="0">
                <a:latin typeface="Times New Roman"/>
                <a:ea typeface="Times New Roman"/>
              </a:rPr>
              <a:t>Так как имя массива фактически является ссылкой, то он передается в метод по ссылке </a:t>
            </a:r>
          </a:p>
          <a:p>
            <a:r>
              <a:rPr lang="ru-RU" dirty="0" smtClean="0">
                <a:latin typeface="Times New Roman"/>
                <a:ea typeface="Times New Roman"/>
              </a:rPr>
              <a:t>Все изменения элементов массива, являющегося формальным параметром, отразятся на элементах соответствующего массива, являющимся фактическим параметром. 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4731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599" y="1436914"/>
            <a:ext cx="10981509" cy="5160438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/>
              <a:t>class Program</a:t>
            </a:r>
            <a:endParaRPr lang="ru-RU" dirty="0"/>
          </a:p>
          <a:p>
            <a:pPr>
              <a:buNone/>
            </a:pPr>
            <a:r>
              <a:rPr lang="en-US" dirty="0"/>
              <a:t>    {</a:t>
            </a:r>
            <a:endParaRPr lang="ru-RU" dirty="0"/>
          </a:p>
          <a:p>
            <a:pPr>
              <a:buNone/>
            </a:pPr>
            <a:r>
              <a:rPr lang="ru-RU" dirty="0"/>
              <a:t>          </a:t>
            </a:r>
            <a:r>
              <a:rPr lang="en-US" dirty="0"/>
              <a:t>static void Print</a:t>
            </a:r>
            <a:r>
              <a:rPr lang="ru-RU" dirty="0"/>
              <a:t>(</a:t>
            </a:r>
            <a:r>
              <a:rPr lang="en-US" dirty="0" err="1"/>
              <a:t>int</a:t>
            </a:r>
            <a:r>
              <a:rPr lang="en-US" dirty="0"/>
              <a:t> n</a:t>
            </a:r>
            <a:r>
              <a:rPr lang="ru-RU" dirty="0"/>
              <a:t>, </a:t>
            </a:r>
            <a:r>
              <a:rPr lang="en-US" dirty="0" err="1"/>
              <a:t>int</a:t>
            </a:r>
            <a:r>
              <a:rPr lang="ru-RU" dirty="0"/>
              <a:t>[] </a:t>
            </a:r>
            <a:r>
              <a:rPr lang="en-US" dirty="0"/>
              <a:t>a</a:t>
            </a:r>
            <a:r>
              <a:rPr lang="ru-RU" dirty="0" smtClean="0"/>
              <a:t>)  </a:t>
            </a:r>
            <a:r>
              <a:rPr lang="ru-RU" dirty="0">
                <a:solidFill>
                  <a:srgbClr val="00B050"/>
                </a:solidFill>
              </a:rPr>
              <a:t>//</a:t>
            </a:r>
            <a:r>
              <a:rPr lang="ru-RU" dirty="0" err="1">
                <a:solidFill>
                  <a:srgbClr val="00B050"/>
                </a:solidFill>
              </a:rPr>
              <a:t>n</a:t>
            </a:r>
            <a:r>
              <a:rPr lang="ru-RU" dirty="0">
                <a:solidFill>
                  <a:srgbClr val="00B050"/>
                </a:solidFill>
              </a:rPr>
              <a:t> – размерность массива, а – ссылка на массив</a:t>
            </a:r>
          </a:p>
          <a:p>
            <a:pPr>
              <a:buNone/>
            </a:pPr>
            <a:r>
              <a:rPr lang="ru-RU" dirty="0"/>
              <a:t>            </a:t>
            </a:r>
            <a:r>
              <a:rPr lang="en-US" dirty="0"/>
              <a:t>{</a:t>
            </a:r>
            <a:endParaRPr lang="ru-RU" dirty="0"/>
          </a:p>
          <a:p>
            <a:pPr>
              <a:buNone/>
            </a:pPr>
            <a:r>
              <a:rPr lang="en-US" dirty="0"/>
              <a:t>                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dirty="0" err="1"/>
              <a:t>Console.Write</a:t>
            </a:r>
            <a:r>
              <a:rPr lang="en-US" dirty="0"/>
              <a:t>("{0} ", a[</a:t>
            </a:r>
            <a:r>
              <a:rPr lang="en-US" dirty="0" err="1"/>
              <a:t>i</a:t>
            </a:r>
            <a:r>
              <a:rPr lang="en-US" dirty="0"/>
              <a:t>]);</a:t>
            </a:r>
            <a:endParaRPr lang="ru-RU" dirty="0"/>
          </a:p>
          <a:p>
            <a:pPr>
              <a:buNone/>
            </a:pPr>
            <a:r>
              <a:rPr lang="en-US" dirty="0"/>
              <a:t>                </a:t>
            </a:r>
            <a:r>
              <a:rPr lang="en-US" dirty="0" err="1"/>
              <a:t>Console.WriteLine</a:t>
            </a:r>
            <a:r>
              <a:rPr lang="en-US" dirty="0" smtClean="0"/>
              <a:t>();            </a:t>
            </a:r>
            <a:r>
              <a:rPr lang="en-US" dirty="0"/>
              <a:t>}</a:t>
            </a:r>
            <a:endParaRPr lang="ru-RU" dirty="0"/>
          </a:p>
          <a:p>
            <a:pPr>
              <a:buNone/>
            </a:pPr>
            <a:r>
              <a:rPr lang="en-US" dirty="0"/>
              <a:t> </a:t>
            </a:r>
            <a:endParaRPr lang="ru-RU" dirty="0"/>
          </a:p>
          <a:p>
            <a:pPr>
              <a:buNone/>
            </a:pPr>
            <a:r>
              <a:rPr lang="en-US" dirty="0"/>
              <a:t>            static void Change(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/>
              <a:t>int</a:t>
            </a:r>
            <a:r>
              <a:rPr lang="en-US" dirty="0"/>
              <a:t>[] a)</a:t>
            </a:r>
            <a:endParaRPr lang="ru-RU" dirty="0"/>
          </a:p>
          <a:p>
            <a:pPr>
              <a:buNone/>
            </a:pPr>
            <a:r>
              <a:rPr lang="en-US" dirty="0"/>
              <a:t>            {</a:t>
            </a:r>
            <a:endParaRPr lang="ru-RU" dirty="0"/>
          </a:p>
          <a:p>
            <a:pPr>
              <a:buNone/>
            </a:pPr>
            <a:r>
              <a:rPr lang="en-US" dirty="0"/>
              <a:t>                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n; </a:t>
            </a:r>
            <a:r>
              <a:rPr lang="en-US" dirty="0" err="1"/>
              <a:t>i</a:t>
            </a:r>
            <a:r>
              <a:rPr lang="en-US" dirty="0"/>
              <a:t>++)</a:t>
            </a:r>
            <a:endParaRPr lang="ru-RU" dirty="0"/>
          </a:p>
          <a:p>
            <a:pPr>
              <a:buNone/>
            </a:pPr>
            <a:r>
              <a:rPr lang="en-US" dirty="0"/>
              <a:t>                    if</a:t>
            </a:r>
            <a:r>
              <a:rPr lang="ru-RU" dirty="0"/>
              <a:t> (</a:t>
            </a:r>
            <a:r>
              <a:rPr lang="en-US" dirty="0"/>
              <a:t>a</a:t>
            </a:r>
            <a:r>
              <a:rPr lang="ru-RU" dirty="0"/>
              <a:t>[</a:t>
            </a:r>
            <a:r>
              <a:rPr lang="en-US" dirty="0" err="1"/>
              <a:t>i</a:t>
            </a:r>
            <a:r>
              <a:rPr lang="ru-RU" dirty="0"/>
              <a:t>] &gt; 0) </a:t>
            </a:r>
            <a:r>
              <a:rPr lang="en-US" dirty="0"/>
              <a:t>a</a:t>
            </a:r>
            <a:r>
              <a:rPr lang="ru-RU" dirty="0"/>
              <a:t>[</a:t>
            </a:r>
            <a:r>
              <a:rPr lang="en-US" dirty="0" err="1"/>
              <a:t>i</a:t>
            </a:r>
            <a:r>
              <a:rPr lang="ru-RU" dirty="0"/>
              <a:t>] = 0</a:t>
            </a:r>
            <a:r>
              <a:rPr lang="ru-RU" dirty="0" smtClean="0"/>
              <a:t>;	 </a:t>
            </a:r>
            <a:r>
              <a:rPr lang="ru-RU" dirty="0">
                <a:solidFill>
                  <a:srgbClr val="00B050"/>
                </a:solidFill>
              </a:rPr>
              <a:t>// изменяются элементы массива</a:t>
            </a:r>
          </a:p>
          <a:p>
            <a:pPr>
              <a:buNone/>
            </a:pPr>
            <a:r>
              <a:rPr lang="ru-RU" dirty="0"/>
              <a:t>            </a:t>
            </a:r>
            <a:r>
              <a:rPr lang="en-US" dirty="0"/>
              <a:t>}</a:t>
            </a:r>
            <a:endParaRPr lang="ru-RU" dirty="0"/>
          </a:p>
          <a:p>
            <a:pPr>
              <a:buNone/>
            </a:pPr>
            <a:r>
              <a:rPr lang="en-US" dirty="0"/>
              <a:t> </a:t>
            </a:r>
            <a:endParaRPr lang="ru-RU" dirty="0"/>
          </a:p>
          <a:p>
            <a:pPr>
              <a:buNone/>
            </a:pPr>
            <a:r>
              <a:rPr lang="en-US" dirty="0"/>
              <a:t>            static void Main()</a:t>
            </a:r>
            <a:endParaRPr lang="ru-RU" dirty="0"/>
          </a:p>
          <a:p>
            <a:pPr>
              <a:buNone/>
            </a:pPr>
            <a:r>
              <a:rPr lang="en-US" dirty="0"/>
              <a:t>            {</a:t>
            </a:r>
            <a:endParaRPr lang="ru-RU" dirty="0"/>
          </a:p>
          <a:p>
            <a:pPr>
              <a:buNone/>
            </a:pPr>
            <a:r>
              <a:rPr lang="en-US" dirty="0"/>
              <a:t>                </a:t>
            </a:r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myArray</a:t>
            </a:r>
            <a:r>
              <a:rPr lang="en-US" dirty="0"/>
              <a:t> = { 0, -1, -2, 3, 4, 5, -6, -7, 8, -9 };</a:t>
            </a:r>
            <a:endParaRPr lang="ru-RU" dirty="0"/>
          </a:p>
          <a:p>
            <a:pPr>
              <a:buNone/>
            </a:pPr>
            <a:r>
              <a:rPr lang="en-US" dirty="0"/>
              <a:t>                Print(10, </a:t>
            </a:r>
            <a:r>
              <a:rPr lang="en-US" dirty="0" err="1"/>
              <a:t>myArray</a:t>
            </a:r>
            <a:r>
              <a:rPr lang="en-US" dirty="0"/>
              <a:t>);</a:t>
            </a:r>
            <a:endParaRPr lang="ru-RU" dirty="0"/>
          </a:p>
          <a:p>
            <a:pPr>
              <a:buNone/>
            </a:pPr>
            <a:r>
              <a:rPr lang="en-US" dirty="0"/>
              <a:t>                Change(10, </a:t>
            </a:r>
            <a:r>
              <a:rPr lang="en-US" dirty="0" err="1"/>
              <a:t>myArray</a:t>
            </a:r>
            <a:r>
              <a:rPr lang="en-US" dirty="0"/>
              <a:t>);</a:t>
            </a:r>
            <a:endParaRPr lang="ru-RU" dirty="0"/>
          </a:p>
          <a:p>
            <a:pPr>
              <a:buNone/>
            </a:pPr>
            <a:r>
              <a:rPr lang="en-US" dirty="0"/>
              <a:t>                </a:t>
            </a:r>
            <a:r>
              <a:rPr lang="ru-RU" dirty="0" err="1"/>
              <a:t>Print</a:t>
            </a:r>
            <a:r>
              <a:rPr lang="ru-RU" dirty="0"/>
              <a:t>(10, </a:t>
            </a:r>
            <a:r>
              <a:rPr lang="ru-RU" dirty="0" err="1"/>
              <a:t>myArray</a:t>
            </a:r>
            <a:r>
              <a:rPr lang="ru-RU" dirty="0" smtClean="0"/>
              <a:t>);            }</a:t>
            </a:r>
          </a:p>
          <a:p>
            <a:pPr>
              <a:buNone/>
            </a:pPr>
            <a:r>
              <a:rPr lang="ru-RU" dirty="0" smtClean="0"/>
              <a:t>        }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9059" r="33246" b="42824"/>
          <a:stretch>
            <a:fillRect/>
          </a:stretch>
        </p:blipFill>
        <p:spPr bwMode="auto">
          <a:xfrm>
            <a:off x="5879976" y="5661248"/>
            <a:ext cx="480053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571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/>
                <a:ea typeface="Times New Roman"/>
              </a:rPr>
              <a:t> </a:t>
            </a:r>
            <a:br>
              <a:rPr lang="ru-RU" dirty="0" smtClean="0">
                <a:latin typeface="Times New Roman"/>
                <a:ea typeface="Times New Roman"/>
              </a:rPr>
            </a:br>
            <a:r>
              <a:rPr lang="ru-RU" sz="4400" dirty="0">
                <a:latin typeface="Times New Roman"/>
                <a:ea typeface="Times New Roman"/>
              </a:rPr>
              <a:t>Массив как </a:t>
            </a:r>
            <a:r>
              <a:rPr lang="ru-RU" sz="4400" dirty="0" smtClean="0">
                <a:latin typeface="Times New Roman"/>
                <a:ea typeface="Times New Roman"/>
              </a:rPr>
              <a:t>объект</a:t>
            </a:r>
            <a:endParaRPr lang="ru-RU" sz="4400" dirty="0">
              <a:latin typeface="Times New Roman"/>
              <a:ea typeface="Times New Roman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507704"/>
              </p:ext>
            </p:extLst>
          </p:nvPr>
        </p:nvGraphicFramePr>
        <p:xfrm>
          <a:off x="322217" y="980729"/>
          <a:ext cx="11425646" cy="537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2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latin typeface="Times New Roman"/>
                          <a:ea typeface="Times New Roman"/>
                        </a:rPr>
                        <a:t>Элемент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i="1">
                          <a:latin typeface="Times New Roman"/>
                          <a:ea typeface="Times New Roman"/>
                        </a:rPr>
                        <a:t>Вид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b="1" i="1" dirty="0">
                          <a:latin typeface="Times New Roman"/>
                          <a:ea typeface="Times New Roman"/>
                        </a:rPr>
                        <a:t>Описание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Length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свойство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Количество элементов массива (по всем размерностям)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BinarySearch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статический метод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Двоичный поиск в отсортированном массиве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Clear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статический метод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Присваивание элементам массива значений по умолчанию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Copy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статический метод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Копирование заданного диапазона элементов одного массива в другой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latin typeface="Times New Roman"/>
                          <a:ea typeface="Times New Roman"/>
                        </a:rPr>
                        <a:t>CopyTo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экземплярный метод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Копирование всех элементов текущего одномерного массива  в другой массив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 err="1">
                          <a:latin typeface="Times New Roman"/>
                          <a:ea typeface="Times New Roman"/>
                        </a:rPr>
                        <a:t>GetValue</a:t>
                      </a:r>
                      <a:endParaRPr lang="ru-RU" sz="16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экземплярный метод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Получение значения элемента массива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IndexOf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статический метод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Поиск первого вхождения элемента в одномерный массив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Last</a:t>
                      </a:r>
                      <a:r>
                        <a:rPr lang="en-US" sz="1600">
                          <a:latin typeface="Times New Roman"/>
                          <a:ea typeface="Times New Roman"/>
                        </a:rPr>
                        <a:t>IndexOf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статический метод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Поиск последнего вхождения элемента в одномерный массив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Revers</a:t>
                      </a:r>
                      <a:r>
                        <a:rPr lang="en-US" sz="1600">
                          <a:latin typeface="Times New Roman"/>
                          <a:ea typeface="Times New Roman"/>
                        </a:rPr>
                        <a:t>e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статический метод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Изменение порядка следования элементов на обратный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</a:rPr>
                        <a:t>SetValue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экземплярный</a:t>
                      </a:r>
                      <a:r>
                        <a:rPr lang="en-US" sz="1600">
                          <a:latin typeface="Times New Roman"/>
                          <a:ea typeface="Times New Roman"/>
                        </a:rPr>
                        <a:t> метод</a:t>
                      </a:r>
                      <a:endParaRPr lang="ru-RU" sz="16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Установка значения элемента массива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Sort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>
                          <a:latin typeface="Times New Roman"/>
                          <a:ea typeface="Times New Roman"/>
                        </a:rPr>
                        <a:t>статический метод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Times New Roman"/>
                        </a:rPr>
                        <a:t>Упорядочивание элементов одномерного массива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0761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35429" y="1532709"/>
            <a:ext cx="11382102" cy="4593455"/>
          </a:xfrm>
        </p:spPr>
        <p:txBody>
          <a:bodyPr>
            <a:normAutofit fontScale="77500" lnSpcReduction="20000"/>
          </a:bodyPr>
          <a:lstStyle/>
          <a:p>
            <a:pPr indent="457200">
              <a:spcAft>
                <a:spcPts val="0"/>
              </a:spcAft>
            </a:pPr>
            <a:r>
              <a:rPr lang="ru-RU" dirty="0" smtClean="0">
                <a:latin typeface="Times New Roman"/>
                <a:ea typeface="Times New Roman"/>
              </a:rPr>
              <a:t>Вызов статических методов происходит через обращение к имени класса</a:t>
            </a:r>
          </a:p>
          <a:p>
            <a:pPr indent="457200">
              <a:spcAft>
                <a:spcPts val="0"/>
              </a:spcAft>
              <a:buNone/>
            </a:pPr>
            <a:r>
              <a:rPr lang="ru-RU" dirty="0" smtClean="0">
                <a:solidFill>
                  <a:srgbClr val="FF0000"/>
                </a:solidFill>
                <a:latin typeface="Times New Roman"/>
                <a:ea typeface="Times New Roman"/>
              </a:rPr>
              <a:t>Например:</a:t>
            </a:r>
          </a:p>
          <a:p>
            <a:pPr indent="457200">
              <a:spcAft>
                <a:spcPts val="0"/>
              </a:spcAft>
              <a:buNone/>
            </a:pPr>
            <a:r>
              <a:rPr lang="ru-RU" sz="2200" dirty="0">
                <a:solidFill>
                  <a:srgbClr val="00B050"/>
                </a:solidFill>
                <a:latin typeface="Times New Roman"/>
                <a:ea typeface="Times New Roman"/>
              </a:rPr>
              <a:t>/*Обращение к статическому методу </a:t>
            </a:r>
            <a:r>
              <a:rPr lang="ru-RU" sz="2200" dirty="0" err="1">
                <a:solidFill>
                  <a:srgbClr val="00B050"/>
                </a:solidFill>
                <a:latin typeface="Times New Roman"/>
                <a:ea typeface="Times New Roman"/>
              </a:rPr>
              <a:t>Sort</a:t>
            </a:r>
            <a:r>
              <a:rPr lang="ru-RU" sz="2200" dirty="0">
                <a:solidFill>
                  <a:srgbClr val="00B050"/>
                </a:solidFill>
                <a:latin typeface="Times New Roman"/>
                <a:ea typeface="Times New Roman"/>
              </a:rPr>
              <a:t>  класса </a:t>
            </a:r>
            <a:r>
              <a:rPr lang="ru-RU" sz="2200" dirty="0" err="1">
                <a:solidFill>
                  <a:srgbClr val="00B050"/>
                </a:solidFill>
                <a:latin typeface="Times New Roman"/>
                <a:ea typeface="Times New Roman"/>
              </a:rPr>
              <a:t>Array</a:t>
            </a:r>
            <a:r>
              <a:rPr lang="ru-RU" sz="2200" dirty="0">
                <a:solidFill>
                  <a:srgbClr val="00B050"/>
                </a:solidFill>
                <a:latin typeface="Times New Roman"/>
                <a:ea typeface="Times New Roman"/>
              </a:rPr>
              <a:t> и передача данному методу в качестве параметра объект </a:t>
            </a:r>
            <a:r>
              <a:rPr lang="ru-RU" sz="2200" dirty="0" err="1">
                <a:solidFill>
                  <a:srgbClr val="00B050"/>
                </a:solidFill>
                <a:latin typeface="Times New Roman"/>
                <a:ea typeface="Times New Roman"/>
              </a:rPr>
              <a:t>myArray</a:t>
            </a:r>
            <a:r>
              <a:rPr lang="ru-RU" sz="2200" dirty="0">
                <a:solidFill>
                  <a:srgbClr val="00B050"/>
                </a:solidFill>
                <a:latin typeface="Times New Roman"/>
                <a:ea typeface="Times New Roman"/>
              </a:rPr>
              <a:t> - экземпляр класса </a:t>
            </a:r>
            <a:r>
              <a:rPr lang="en-US" sz="2200" dirty="0">
                <a:solidFill>
                  <a:srgbClr val="00B050"/>
                </a:solidFill>
                <a:latin typeface="Times New Roman"/>
                <a:ea typeface="Times New Roman"/>
              </a:rPr>
              <a:t>Array</a:t>
            </a:r>
            <a:r>
              <a:rPr lang="ru-RU" sz="2200" dirty="0">
                <a:solidFill>
                  <a:srgbClr val="00B050"/>
                </a:solidFill>
                <a:latin typeface="Times New Roman"/>
                <a:ea typeface="Times New Roman"/>
              </a:rPr>
              <a:t>*/</a:t>
            </a:r>
          </a:p>
          <a:p>
            <a:pPr indent="457200">
              <a:buNone/>
            </a:pPr>
            <a:r>
              <a:rPr lang="ru-RU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</a:t>
            </a:r>
            <a:endParaRPr lang="en-US" b="1" i="1" dirty="0" smtClean="0">
              <a:solidFill>
                <a:srgbClr val="7030A0"/>
              </a:solidFill>
              <a:latin typeface="Times New Roman"/>
              <a:ea typeface="Times New Roman"/>
            </a:endParaRPr>
          </a:p>
          <a:p>
            <a:pPr indent="457200">
              <a:buNone/>
            </a:pPr>
            <a:r>
              <a:rPr lang="ru-RU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Array.Sort</a:t>
            </a:r>
            <a:r>
              <a:rPr lang="ru-RU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(</a:t>
            </a:r>
            <a:r>
              <a:rPr lang="ru-RU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myArray</a:t>
            </a:r>
            <a:r>
              <a:rPr lang="ru-RU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)</a:t>
            </a:r>
          </a:p>
          <a:p>
            <a:pPr indent="457200">
              <a:spcAft>
                <a:spcPts val="0"/>
              </a:spcAft>
              <a:buNone/>
            </a:pPr>
            <a:endParaRPr lang="ru-RU" dirty="0" smtClean="0">
              <a:latin typeface="Times New Roman"/>
              <a:ea typeface="Times New Roman"/>
            </a:endParaRPr>
          </a:p>
          <a:p>
            <a:pPr indent="457200">
              <a:spcAft>
                <a:spcPts val="0"/>
              </a:spcAft>
            </a:pPr>
            <a:r>
              <a:rPr lang="ru-RU" dirty="0" smtClean="0">
                <a:latin typeface="Times New Roman"/>
                <a:ea typeface="Times New Roman"/>
              </a:rPr>
              <a:t> Обращение к свойству или вызов </a:t>
            </a:r>
            <a:r>
              <a:rPr lang="ru-RU" dirty="0" err="1" smtClean="0">
                <a:latin typeface="Times New Roman"/>
                <a:ea typeface="Times New Roman"/>
              </a:rPr>
              <a:t>экземплярного</a:t>
            </a:r>
            <a:r>
              <a:rPr lang="ru-RU" dirty="0" smtClean="0">
                <a:latin typeface="Times New Roman"/>
                <a:ea typeface="Times New Roman"/>
              </a:rPr>
              <a:t> метода производится через обращение к экземпляру класса</a:t>
            </a:r>
          </a:p>
          <a:p>
            <a:pPr indent="457200">
              <a:spcAft>
                <a:spcPts val="0"/>
              </a:spcAft>
              <a:buNone/>
            </a:pPr>
            <a:r>
              <a:rPr lang="ru-RU" dirty="0" smtClean="0">
                <a:solidFill>
                  <a:srgbClr val="FF0000"/>
                </a:solidFill>
                <a:latin typeface="Times New Roman"/>
                <a:ea typeface="Times New Roman"/>
              </a:rPr>
              <a:t>Например:</a:t>
            </a:r>
            <a:endParaRPr lang="en-US" dirty="0" smtClean="0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indent="457200">
              <a:spcAft>
                <a:spcPts val="0"/>
              </a:spcAft>
              <a:buNone/>
            </a:pPr>
            <a:endParaRPr lang="ru-RU" dirty="0" smtClean="0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indent="457200">
              <a:spcAft>
                <a:spcPts val="0"/>
              </a:spcAft>
              <a:buNone/>
            </a:pPr>
            <a:r>
              <a:rPr lang="ru-RU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myArray.Length</a:t>
            </a:r>
            <a:r>
              <a:rPr lang="ru-RU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</a:t>
            </a:r>
          </a:p>
          <a:p>
            <a:pPr indent="457200">
              <a:spcAft>
                <a:spcPts val="0"/>
              </a:spcAft>
              <a:buNone/>
            </a:pPr>
            <a:r>
              <a:rPr lang="ru-RU" dirty="0" smtClean="0">
                <a:latin typeface="Times New Roman"/>
                <a:ea typeface="Times New Roman"/>
              </a:rPr>
              <a:t>или </a:t>
            </a:r>
          </a:p>
          <a:p>
            <a:pPr indent="457200">
              <a:spcAft>
                <a:spcPts val="0"/>
              </a:spcAft>
              <a:buNone/>
            </a:pPr>
            <a:r>
              <a:rPr lang="ru-RU" b="1" i="1" dirty="0" err="1">
                <a:solidFill>
                  <a:srgbClr val="7030A0"/>
                </a:solidFill>
                <a:latin typeface="Times New Roman"/>
                <a:ea typeface="Times New Roman"/>
              </a:rPr>
              <a:t>myArray.GetValue</a:t>
            </a:r>
            <a:r>
              <a:rPr lang="ru-RU" b="1" i="1" dirty="0">
                <a:solidFill>
                  <a:srgbClr val="7030A0"/>
                </a:solidFill>
                <a:latin typeface="Times New Roman"/>
                <a:ea typeface="Times New Roman"/>
              </a:rPr>
              <a:t>(</a:t>
            </a:r>
            <a:r>
              <a:rPr lang="ru-RU" b="1" i="1" dirty="0" err="1">
                <a:solidFill>
                  <a:srgbClr val="7030A0"/>
                </a:solidFill>
                <a:latin typeface="Times New Roman"/>
                <a:ea typeface="Times New Roman"/>
              </a:rPr>
              <a:t>i</a:t>
            </a:r>
            <a:r>
              <a:rPr lang="ru-RU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)</a:t>
            </a:r>
            <a:endParaRPr lang="ru-RU" b="1" i="1" dirty="0">
              <a:solidFill>
                <a:srgbClr val="7030A0"/>
              </a:solidFill>
              <a:latin typeface="Times New Roman"/>
              <a:ea typeface="Times New Roman"/>
            </a:endParaRPr>
          </a:p>
          <a:p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815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синтаксиса языка </a:t>
            </a:r>
            <a:r>
              <a:rPr lang="en-US" dirty="0"/>
              <a:t>C</a:t>
            </a:r>
            <a:r>
              <a:rPr lang="ru-RU" dirty="0"/>
              <a:t>#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4400" dirty="0"/>
              <a:t>Выражения С</a:t>
            </a:r>
            <a:r>
              <a:rPr lang="en-US" sz="4400" dirty="0"/>
              <a:t># </a:t>
            </a:r>
            <a:r>
              <a:rPr lang="ru-RU" sz="4400" dirty="0"/>
              <a:t>разделяются символом </a:t>
            </a:r>
            <a:r>
              <a:rPr lang="ru-RU" sz="5400" dirty="0" smtClean="0">
                <a:solidFill>
                  <a:srgbClr val="FF0000"/>
                </a:solidFill>
              </a:rPr>
              <a:t>;</a:t>
            </a:r>
            <a:endParaRPr lang="ru-RU" sz="4400" dirty="0" smtClean="0">
              <a:solidFill>
                <a:srgbClr val="FF0000"/>
              </a:solidFill>
            </a:endParaRPr>
          </a:p>
          <a:p>
            <a:endParaRPr lang="ru-RU" sz="4400" dirty="0"/>
          </a:p>
          <a:p>
            <a:pPr>
              <a:buNone/>
            </a:pPr>
            <a:r>
              <a:rPr lang="ru-RU" sz="4400" dirty="0" smtClean="0"/>
              <a:t>Количество пробелов и переводов строки в выражениях значения не имеет</a:t>
            </a:r>
          </a:p>
          <a:p>
            <a:r>
              <a:rPr lang="en-US" sz="4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a = 20;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4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b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=</a:t>
            </a:r>
          </a:p>
          <a:p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8;</a:t>
            </a:r>
            <a:endParaRPr lang="ru-RU" sz="4400" dirty="0" smtClean="0"/>
          </a:p>
          <a:p>
            <a:endParaRPr lang="en-US" sz="4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1970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9966" y="400594"/>
            <a:ext cx="11460480" cy="5712823"/>
          </a:xfrm>
        </p:spPr>
        <p:txBody>
          <a:bodyPr>
            <a:no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</a:rPr>
              <a:t>try</a:t>
            </a:r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[]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ru-RU" sz="1050" dirty="0">
                <a:solidFill>
                  <a:srgbClr val="A31515"/>
                </a:solidFill>
                <a:latin typeface="Courier New" panose="02070309020205020404" pitchFamily="49" charset="0"/>
              </a:rPr>
              <a:t>Введите размерность массива: "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n = 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.Parse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Console.ReadLine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[n];</a:t>
            </a:r>
          </a:p>
          <a:p>
            <a:r>
              <a:rPr lang="nn-NO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nn-NO" sz="105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nn-NO" sz="1050" dirty="0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nn-NO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i = 0; i &lt; MyArray.Length; ++i)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{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"a[{0}]="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.Parse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Console.ReadLine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}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PrintArray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ru-RU" sz="1050" dirty="0">
                <a:solidFill>
                  <a:srgbClr val="A31515"/>
                </a:solidFill>
                <a:latin typeface="Courier New" panose="02070309020205020404" pitchFamily="49" charset="0"/>
              </a:rPr>
              <a:t>исходный массив:"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Array.Sort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ru-RU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PrintArray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ru-RU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"массив отсортирован по возрастанию"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ru-RU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Array.Reverse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ru-RU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PrintArray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ru-RU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"массив отсортирован по убыванию"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ru-RU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MyArray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</a:rPr>
              <a:t>catch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FormatException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ru-RU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ru-RU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"неверный формат ввода данных"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</a:rPr>
              <a:t>catch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OverflowException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{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ru-RU" sz="1050" dirty="0">
                <a:solidFill>
                  <a:srgbClr val="A31515"/>
                </a:solidFill>
                <a:latin typeface="Courier New" panose="02070309020205020404" pitchFamily="49" charset="0"/>
              </a:rPr>
              <a:t>переполнение"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 }</a:t>
            </a: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</a:rPr>
              <a:t>catch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OutOfMemoryException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ru-RU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ru-RU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"недостаточно памяти для создания нового объекта"</a:t>
            </a:r>
            <a:r>
              <a:rPr lang="ru-RU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}            </a:t>
            </a:r>
          </a:p>
          <a:p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</a:rPr>
              <a:t>static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PrintArray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a, 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[] mas)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(a);</a:t>
            </a:r>
          </a:p>
          <a:p>
            <a:r>
              <a:rPr lang="nn-NO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nn-NO" sz="105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nn-NO" sz="1050" dirty="0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nn-NO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i = 0; i &lt; mas.Length; i++) Console.Write(</a:t>
            </a:r>
            <a:r>
              <a:rPr lang="nn-NO" sz="1050" dirty="0">
                <a:solidFill>
                  <a:srgbClr val="A31515"/>
                </a:solidFill>
                <a:latin typeface="Courier New" panose="02070309020205020404" pitchFamily="49" charset="0"/>
              </a:rPr>
              <a:t>"{0} "</a:t>
            </a:r>
            <a:r>
              <a:rPr lang="nn-NO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 mas[i]);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}        </a:t>
            </a:r>
          </a:p>
          <a:p>
            <a:pPr>
              <a:buNone/>
            </a:pPr>
            <a:endParaRPr lang="ru-RU" sz="10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8623" r="21224" b="16640"/>
          <a:stretch>
            <a:fillRect/>
          </a:stretch>
        </p:blipFill>
        <p:spPr bwMode="auto">
          <a:xfrm>
            <a:off x="8164991" y="4241209"/>
            <a:ext cx="333903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t="25412" r="14678" b="49177"/>
          <a:stretch>
            <a:fillRect/>
          </a:stretch>
        </p:blipFill>
        <p:spPr bwMode="auto">
          <a:xfrm>
            <a:off x="8034307" y="1965189"/>
            <a:ext cx="3096344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t="17313" r="13502" b="53833"/>
          <a:stretch>
            <a:fillRect/>
          </a:stretch>
        </p:blipFill>
        <p:spPr bwMode="auto">
          <a:xfrm>
            <a:off x="8034307" y="3162765"/>
            <a:ext cx="360040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8294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C93E4-8136-41EF-84D2-8B9870F5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Многомерные массивы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39CDF2-92D6-4CCD-A28C-A4D4C3D05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 </a:t>
            </a:r>
            <a:r>
              <a:rPr lang="en-US" sz="2400" dirty="0"/>
              <a:t>C#</a:t>
            </a:r>
            <a:r>
              <a:rPr lang="ru-RU" sz="2400" dirty="0"/>
              <a:t> поддерживается 2 вида многомерных массивов: </a:t>
            </a:r>
            <a:endParaRPr lang="ru-RU" sz="2400" dirty="0" smtClean="0"/>
          </a:p>
          <a:p>
            <a:r>
              <a:rPr lang="ru-RU" sz="2400" dirty="0" smtClean="0"/>
              <a:t>прямоугольные </a:t>
            </a:r>
            <a:r>
              <a:rPr lang="ru-RU" sz="2400" dirty="0"/>
              <a:t>и </a:t>
            </a:r>
            <a:r>
              <a:rPr lang="ru-RU" sz="2400" dirty="0" smtClean="0"/>
              <a:t>зубчатые</a:t>
            </a:r>
            <a:r>
              <a:rPr lang="en-US" sz="2400" dirty="0" smtClean="0"/>
              <a:t> (</a:t>
            </a:r>
            <a:r>
              <a:rPr lang="ru-RU" sz="2400" dirty="0" smtClean="0"/>
              <a:t>рваные</a:t>
            </a:r>
            <a:r>
              <a:rPr lang="en-US" sz="2400" dirty="0" smtClean="0"/>
              <a:t>)</a:t>
            </a:r>
            <a:r>
              <a:rPr lang="ru-RU" sz="2400" dirty="0" smtClean="0"/>
              <a:t>.</a:t>
            </a:r>
            <a:endParaRPr lang="ru-RU" sz="2400" dirty="0"/>
          </a:p>
          <a:p>
            <a:endParaRPr lang="ru-RU" sz="24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8572E3-83A9-4CB2-B71B-B0A5EC5E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903564"/>
            <a:ext cx="8402500" cy="332996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4136" y="286604"/>
            <a:ext cx="11541537" cy="920502"/>
          </a:xfrm>
        </p:spPr>
        <p:txBody>
          <a:bodyPr>
            <a:normAutofit/>
          </a:bodyPr>
          <a:lstStyle/>
          <a:p>
            <a:r>
              <a:rPr lang="ru-RU" dirty="0"/>
              <a:t>Многомерные массивы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14103" y="1340768"/>
            <a:ext cx="11173097" cy="5517232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  <a:buNone/>
            </a:pPr>
            <a:r>
              <a:rPr lang="ru-RU" sz="2000" dirty="0" smtClean="0">
                <a:latin typeface="Times New Roman"/>
                <a:ea typeface="Times New Roman"/>
              </a:rPr>
              <a:t> </a:t>
            </a:r>
            <a:r>
              <a:rPr lang="ru-RU" sz="2000" b="1" dirty="0" smtClean="0">
                <a:latin typeface="Times New Roman"/>
                <a:ea typeface="Times New Roman"/>
              </a:rPr>
              <a:t>тип [,] </a:t>
            </a:r>
            <a:r>
              <a:rPr lang="ru-RU" sz="2000" b="1" dirty="0" err="1" smtClean="0">
                <a:latin typeface="Times New Roman"/>
                <a:ea typeface="Times New Roman"/>
              </a:rPr>
              <a:t>имя__массива</a:t>
            </a:r>
            <a:r>
              <a:rPr lang="ru-RU" sz="2000" b="1" dirty="0" smtClean="0">
                <a:latin typeface="Times New Roman"/>
                <a:ea typeface="Times New Roman"/>
              </a:rPr>
              <a:t>;</a:t>
            </a:r>
          </a:p>
          <a:p>
            <a:pPr>
              <a:spcAft>
                <a:spcPts val="0"/>
              </a:spcAft>
              <a:buNone/>
            </a:pPr>
            <a:endParaRPr lang="ru-RU" sz="2000" b="1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ru-RU" sz="2000" b="1" dirty="0" smtClean="0">
                <a:latin typeface="Times New Roman"/>
                <a:ea typeface="Times New Roman"/>
              </a:rPr>
              <a:t>тип [,] </a:t>
            </a:r>
            <a:r>
              <a:rPr lang="ru-RU" sz="2000" b="1" dirty="0" err="1" smtClean="0">
                <a:latin typeface="Times New Roman"/>
                <a:ea typeface="Times New Roman"/>
              </a:rPr>
              <a:t>имя__массива</a:t>
            </a:r>
            <a:r>
              <a:rPr lang="ru-RU" sz="2000" b="1" dirty="0" smtClean="0">
                <a:latin typeface="Times New Roman"/>
                <a:ea typeface="Times New Roman"/>
              </a:rPr>
              <a:t> = </a:t>
            </a:r>
            <a:r>
              <a:rPr lang="en-US" sz="2000" b="1" dirty="0" smtClean="0">
                <a:latin typeface="Times New Roman"/>
                <a:ea typeface="Times New Roman"/>
              </a:rPr>
              <a:t>new</a:t>
            </a:r>
            <a:r>
              <a:rPr lang="ru-RU" sz="2000" b="1" dirty="0" smtClean="0">
                <a:latin typeface="Times New Roman"/>
                <a:ea typeface="Times New Roman"/>
              </a:rPr>
              <a:t> тип [размер1, размер2];</a:t>
            </a:r>
          </a:p>
          <a:p>
            <a:pPr>
              <a:spcAft>
                <a:spcPts val="0"/>
              </a:spcAft>
              <a:buNone/>
            </a:pPr>
            <a:endParaRPr lang="ru-RU" sz="2000" b="1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ru-RU" sz="2000" b="1" dirty="0" smtClean="0">
                <a:latin typeface="Times New Roman"/>
                <a:ea typeface="Times New Roman"/>
              </a:rPr>
              <a:t>тип [,] </a:t>
            </a:r>
            <a:r>
              <a:rPr lang="ru-RU" sz="2000" b="1" dirty="0" err="1" smtClean="0">
                <a:latin typeface="Times New Roman"/>
                <a:ea typeface="Times New Roman"/>
              </a:rPr>
              <a:t>имя__массива=</a:t>
            </a:r>
            <a:r>
              <a:rPr lang="ru-RU" sz="2000" b="1" dirty="0" smtClean="0">
                <a:latin typeface="Times New Roman"/>
                <a:ea typeface="Times New Roman"/>
              </a:rPr>
              <a:t>{{элементы 1-ой строки}, … , {элементы </a:t>
            </a:r>
            <a:r>
              <a:rPr lang="en-US" sz="2000" b="1" dirty="0" smtClean="0">
                <a:latin typeface="Times New Roman"/>
                <a:ea typeface="Times New Roman"/>
              </a:rPr>
              <a:t>n</a:t>
            </a:r>
            <a:r>
              <a:rPr lang="ru-RU" sz="2000" b="1" dirty="0" smtClean="0">
                <a:latin typeface="Times New Roman"/>
                <a:ea typeface="Times New Roman"/>
              </a:rPr>
              <a:t>-ой строки}};</a:t>
            </a:r>
          </a:p>
          <a:p>
            <a:pPr>
              <a:spcAft>
                <a:spcPts val="0"/>
              </a:spcAft>
              <a:buNone/>
            </a:pPr>
            <a:endParaRPr lang="ru-RU" sz="2000" b="1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ru-RU" sz="2000" b="1" dirty="0" smtClean="0">
                <a:latin typeface="Times New Roman"/>
                <a:ea typeface="Times New Roman"/>
              </a:rPr>
              <a:t>тип [,] </a:t>
            </a:r>
            <a:r>
              <a:rPr lang="ru-RU" sz="2000" b="1" dirty="0" err="1" smtClean="0">
                <a:latin typeface="Times New Roman"/>
                <a:ea typeface="Times New Roman"/>
              </a:rPr>
              <a:t>имя__массива=</a:t>
            </a:r>
            <a:r>
              <a:rPr lang="ru-RU" sz="2000" b="1" dirty="0" smtClean="0">
                <a:latin typeface="Times New Roman"/>
                <a:ea typeface="Times New Roman"/>
              </a:rPr>
              <a:t> </a:t>
            </a:r>
            <a:r>
              <a:rPr lang="en-US" sz="2000" b="1" dirty="0" smtClean="0">
                <a:latin typeface="Times New Roman"/>
                <a:ea typeface="Times New Roman"/>
              </a:rPr>
              <a:t>new</a:t>
            </a:r>
            <a:r>
              <a:rPr lang="ru-RU" sz="2000" b="1" dirty="0" smtClean="0">
                <a:latin typeface="Times New Roman"/>
                <a:ea typeface="Times New Roman"/>
              </a:rPr>
              <a:t> тип [,]{{элементы 1-ой строки}, … ,{элементы </a:t>
            </a:r>
            <a:r>
              <a:rPr lang="en-US" sz="2000" b="1" dirty="0" smtClean="0">
                <a:latin typeface="Times New Roman"/>
                <a:ea typeface="Times New Roman"/>
              </a:rPr>
              <a:t>n</a:t>
            </a:r>
            <a:r>
              <a:rPr lang="ru-RU" sz="2000" b="1" dirty="0" smtClean="0">
                <a:latin typeface="Times New Roman"/>
                <a:ea typeface="Times New Roman"/>
              </a:rPr>
              <a:t>-ой строки}}</a:t>
            </a:r>
            <a:r>
              <a:rPr lang="ru-RU" sz="2000" b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;</a:t>
            </a:r>
          </a:p>
          <a:p>
            <a:pPr>
              <a:spcAft>
                <a:spcPts val="0"/>
              </a:spcAft>
              <a:buNone/>
            </a:pPr>
            <a:endParaRPr lang="ru-RU" sz="2000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ru-RU" sz="2000" dirty="0" smtClean="0">
                <a:solidFill>
                  <a:srgbClr val="FF0000"/>
                </a:solidFill>
                <a:latin typeface="Times New Roman"/>
                <a:ea typeface="Times New Roman"/>
              </a:rPr>
              <a:t>Например</a:t>
            </a:r>
            <a:r>
              <a:rPr lang="en-US" sz="2000" dirty="0" smtClean="0">
                <a:solidFill>
                  <a:srgbClr val="FF0000"/>
                </a:solidFill>
                <a:latin typeface="Times New Roman"/>
                <a:ea typeface="Times New Roman"/>
              </a:rPr>
              <a:t>:</a:t>
            </a:r>
            <a:endParaRPr lang="ru-RU" sz="2000" dirty="0" smtClean="0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sz="2000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int</a:t>
            </a:r>
            <a:r>
              <a:rPr lang="en-US" sz="2000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[,] a; </a:t>
            </a:r>
            <a:endParaRPr lang="ru-RU" sz="2000" b="1" i="1" dirty="0" smtClean="0">
              <a:solidFill>
                <a:srgbClr val="7030A0"/>
              </a:solidFill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endParaRPr lang="ru-RU" sz="2000" b="1" i="1" dirty="0" smtClean="0">
              <a:solidFill>
                <a:srgbClr val="7030A0"/>
              </a:solidFill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sz="2000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int</a:t>
            </a:r>
            <a:r>
              <a:rPr lang="en-US" sz="2000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[,] a= new </a:t>
            </a:r>
            <a:r>
              <a:rPr lang="en-US" sz="2000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int</a:t>
            </a:r>
            <a:r>
              <a:rPr lang="en-US" sz="2000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[3, 4];</a:t>
            </a:r>
            <a:endParaRPr lang="ru-RU" sz="2000" b="1" i="1" dirty="0" smtClean="0">
              <a:solidFill>
                <a:srgbClr val="7030A0"/>
              </a:solidFill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endParaRPr lang="ru-RU" sz="2000" b="1" i="1" dirty="0" smtClean="0">
              <a:solidFill>
                <a:srgbClr val="7030A0"/>
              </a:solidFill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sz="2000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int</a:t>
            </a:r>
            <a:r>
              <a:rPr lang="en-US" sz="2000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[,] a={{0, 1, 2}, {3, 4, 5}};</a:t>
            </a:r>
            <a:endParaRPr lang="ru-RU" sz="2000" b="1" i="1" dirty="0" smtClean="0">
              <a:solidFill>
                <a:srgbClr val="7030A0"/>
              </a:solidFill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endParaRPr lang="ru-RU" sz="2000" b="1" i="1" dirty="0" smtClean="0">
              <a:solidFill>
                <a:srgbClr val="7030A0"/>
              </a:solidFill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sz="2000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int</a:t>
            </a:r>
            <a:r>
              <a:rPr lang="en-US" sz="2000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[,] a= new </a:t>
            </a:r>
            <a:r>
              <a:rPr lang="en-US" sz="2000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int</a:t>
            </a:r>
            <a:r>
              <a:rPr lang="en-US" sz="2000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[,]{{0, 1, 2}, {3, 4, 5}};</a:t>
            </a:r>
            <a:endParaRPr lang="ru-RU" sz="2000" b="1" i="1" dirty="0" smtClean="0">
              <a:solidFill>
                <a:srgbClr val="7030A0"/>
              </a:solidFill>
              <a:latin typeface="Times New Roman"/>
              <a:ea typeface="Times New Roman"/>
            </a:endParaRPr>
          </a:p>
          <a:p>
            <a:endParaRPr lang="ru-RU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839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9120" y="434493"/>
            <a:ext cx="8229600" cy="706090"/>
          </a:xfrm>
        </p:spPr>
        <p:txBody>
          <a:bodyPr>
            <a:noAutofit/>
          </a:bodyPr>
          <a:lstStyle/>
          <a:p>
            <a:pPr eaLnBrk="1" hangingPunct="1"/>
            <a:r>
              <a:rPr lang="ru-RU" dirty="0"/>
              <a:t>Рваные массивы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83" y="1214438"/>
            <a:ext cx="11469188" cy="5310906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ru-RU" i="1" dirty="0" smtClean="0"/>
              <a:t>тип[</a:t>
            </a:r>
            <a:r>
              <a:rPr lang="en-US" i="1" dirty="0" smtClean="0"/>
              <a:t> </a:t>
            </a:r>
            <a:r>
              <a:rPr lang="ru-RU" i="1" dirty="0" smtClean="0"/>
              <a:t>] [</a:t>
            </a:r>
            <a:r>
              <a:rPr lang="en-US" i="1" dirty="0" smtClean="0"/>
              <a:t> </a:t>
            </a:r>
            <a:r>
              <a:rPr lang="ru-RU" i="1" dirty="0" smtClean="0"/>
              <a:t>] имя = </a:t>
            </a:r>
            <a:r>
              <a:rPr lang="ru-RU" i="1" dirty="0" err="1" smtClean="0"/>
              <a:t>new</a:t>
            </a:r>
            <a:r>
              <a:rPr lang="ru-RU" i="1" dirty="0" smtClean="0"/>
              <a:t> тип[размер][</a:t>
            </a:r>
            <a:r>
              <a:rPr lang="en-US" i="1" dirty="0" smtClean="0"/>
              <a:t> </a:t>
            </a:r>
            <a:r>
              <a:rPr lang="ru-RU" i="1" dirty="0" smtClean="0"/>
              <a:t>];</a:t>
            </a:r>
            <a:endParaRPr lang="en-US" i="1" dirty="0" smtClean="0"/>
          </a:p>
          <a:p>
            <a:pPr eaLnBrk="1" hangingPunct="1">
              <a:buFontTx/>
              <a:buNone/>
            </a:pPr>
            <a:endParaRPr lang="en-US" i="1" dirty="0" smtClean="0"/>
          </a:p>
          <a:p>
            <a:pPr eaLnBrk="1" hangingPunct="1">
              <a:buFontTx/>
              <a:buNone/>
            </a:pPr>
            <a:endParaRPr lang="en-US" i="1" dirty="0" smtClean="0"/>
          </a:p>
          <a:p>
            <a:pPr eaLnBrk="1" hangingPunct="1">
              <a:buFontTx/>
              <a:buNone/>
            </a:pPr>
            <a:endParaRPr lang="ru-RU" sz="2400" b="1" dirty="0">
              <a:solidFill>
                <a:srgbClr val="C00000"/>
              </a:solidFill>
              <a:latin typeface="Cambria" pitchFamily="18" charset="0"/>
            </a:endParaRPr>
          </a:p>
          <a:p>
            <a:pPr eaLnBrk="1" hangingPunct="1">
              <a:buFontTx/>
              <a:buNone/>
            </a:pPr>
            <a:endParaRPr lang="ru-RU" sz="2400" b="1" dirty="0">
              <a:solidFill>
                <a:srgbClr val="C00000"/>
              </a:solidFill>
              <a:latin typeface="Cambria" pitchFamily="18" charset="0"/>
            </a:endParaRPr>
          </a:p>
          <a:p>
            <a:pPr eaLnBrk="1" hangingPunct="1">
              <a:buFontTx/>
              <a:buNone/>
            </a:pPr>
            <a:r>
              <a:rPr lang="en-US" sz="2400" b="1" i="1" dirty="0" err="1">
                <a:solidFill>
                  <a:srgbClr val="7030A0"/>
                </a:solidFill>
                <a:latin typeface="Cambria" pitchFamily="18" charset="0"/>
              </a:rPr>
              <a:t>int</a:t>
            </a:r>
            <a:r>
              <a:rPr lang="en-US" sz="2400" b="1" i="1" dirty="0">
                <a:solidFill>
                  <a:srgbClr val="7030A0"/>
                </a:solidFill>
                <a:latin typeface="Cambria" pitchFamily="18" charset="0"/>
              </a:rPr>
              <a:t> [ ] [ ] jagged = new </a:t>
            </a:r>
            <a:r>
              <a:rPr lang="en-US" sz="2400" b="1" i="1" dirty="0" err="1">
                <a:solidFill>
                  <a:srgbClr val="7030A0"/>
                </a:solidFill>
                <a:latin typeface="Cambria" pitchFamily="18" charset="0"/>
              </a:rPr>
              <a:t>int</a:t>
            </a:r>
            <a:r>
              <a:rPr lang="en-US" sz="2400" b="1" i="1" dirty="0">
                <a:solidFill>
                  <a:srgbClr val="7030A0"/>
                </a:solidFill>
                <a:latin typeface="Cambria" pitchFamily="18" charset="0"/>
              </a:rPr>
              <a:t> [ 3 ] [ ] ;</a:t>
            </a:r>
          </a:p>
          <a:p>
            <a:pPr eaLnBrk="1" hangingPunct="1">
              <a:buFontTx/>
              <a:buNone/>
            </a:pPr>
            <a:r>
              <a:rPr lang="en-US" sz="2400" b="1" i="1" dirty="0">
                <a:solidFill>
                  <a:srgbClr val="7030A0"/>
                </a:solidFill>
                <a:latin typeface="Cambria" pitchFamily="18" charset="0"/>
              </a:rPr>
              <a:t>jagged [0] = new </a:t>
            </a:r>
            <a:r>
              <a:rPr lang="en-US" sz="2400" b="1" i="1" dirty="0" err="1">
                <a:solidFill>
                  <a:srgbClr val="7030A0"/>
                </a:solidFill>
                <a:latin typeface="Cambria" pitchFamily="18" charset="0"/>
              </a:rPr>
              <a:t>int</a:t>
            </a:r>
            <a:r>
              <a:rPr lang="en-US" sz="2400" b="1" i="1" dirty="0">
                <a:solidFill>
                  <a:srgbClr val="7030A0"/>
                </a:solidFill>
                <a:latin typeface="Cambria" pitchFamily="18" charset="0"/>
              </a:rPr>
              <a:t> [ 4 ] ;</a:t>
            </a:r>
          </a:p>
          <a:p>
            <a:pPr eaLnBrk="1" hangingPunct="1">
              <a:buFontTx/>
              <a:buNone/>
            </a:pPr>
            <a:r>
              <a:rPr lang="en-US" sz="2400" b="1" i="1" dirty="0">
                <a:solidFill>
                  <a:srgbClr val="7030A0"/>
                </a:solidFill>
                <a:latin typeface="Cambria" pitchFamily="18" charset="0"/>
              </a:rPr>
              <a:t>jagged [1] = new </a:t>
            </a:r>
            <a:r>
              <a:rPr lang="en-US" sz="2400" b="1" i="1" dirty="0" err="1">
                <a:solidFill>
                  <a:srgbClr val="7030A0"/>
                </a:solidFill>
                <a:latin typeface="Cambria" pitchFamily="18" charset="0"/>
              </a:rPr>
              <a:t>int</a:t>
            </a:r>
            <a:r>
              <a:rPr lang="en-US" sz="2400" b="1" i="1" dirty="0">
                <a:solidFill>
                  <a:srgbClr val="7030A0"/>
                </a:solidFill>
                <a:latin typeface="Cambria" pitchFamily="18" charset="0"/>
              </a:rPr>
              <a:t> [ 3 ] ;</a:t>
            </a:r>
          </a:p>
          <a:p>
            <a:pPr eaLnBrk="1" hangingPunct="1">
              <a:buFontTx/>
              <a:buNone/>
            </a:pPr>
            <a:r>
              <a:rPr lang="en-US" sz="2400" b="1" i="1" dirty="0">
                <a:solidFill>
                  <a:srgbClr val="7030A0"/>
                </a:solidFill>
                <a:latin typeface="Cambria" pitchFamily="18" charset="0"/>
              </a:rPr>
              <a:t>jagged [2] = new </a:t>
            </a:r>
            <a:r>
              <a:rPr lang="en-US" sz="2400" b="1" i="1" dirty="0" err="1">
                <a:solidFill>
                  <a:srgbClr val="7030A0"/>
                </a:solidFill>
                <a:latin typeface="Cambria" pitchFamily="18" charset="0"/>
              </a:rPr>
              <a:t>int</a:t>
            </a:r>
            <a:r>
              <a:rPr lang="en-US" sz="2400" b="1" i="1" dirty="0">
                <a:solidFill>
                  <a:srgbClr val="7030A0"/>
                </a:solidFill>
                <a:latin typeface="Cambria" pitchFamily="18" charset="0"/>
              </a:rPr>
              <a:t> [ 5 ] ;</a:t>
            </a:r>
            <a:endParaRPr lang="ru-RU" sz="2400" b="1" i="1" dirty="0">
              <a:solidFill>
                <a:srgbClr val="7030A0"/>
              </a:solidFill>
              <a:latin typeface="Cambria" pitchFamily="18" charset="0"/>
            </a:endParaRPr>
          </a:p>
          <a:p>
            <a:pPr eaLnBrk="1" hangingPunct="1">
              <a:buFontTx/>
              <a:buNone/>
            </a:pPr>
            <a:endParaRPr lang="ru-RU" sz="2400" b="1" dirty="0">
              <a:solidFill>
                <a:srgbClr val="C00000"/>
              </a:solidFill>
              <a:latin typeface="Cambria" pitchFamily="18" charset="0"/>
            </a:endParaRPr>
          </a:p>
          <a:p>
            <a:pPr>
              <a:buNone/>
            </a:pPr>
            <a:r>
              <a:rPr lang="ru-RU" sz="2400" dirty="0"/>
              <a:t>Так как каждая строка ступенчатого массива фактически является одномерным массивом, то с каждой строкой можно работать как с экземпляром класса </a:t>
            </a:r>
            <a:r>
              <a:rPr lang="ru-RU" sz="2400" dirty="0" err="1"/>
              <a:t>Array</a:t>
            </a:r>
            <a:r>
              <a:rPr lang="ru-RU" sz="2400" dirty="0"/>
              <a:t>.</a:t>
            </a:r>
          </a:p>
          <a:p>
            <a:pPr>
              <a:buNone/>
            </a:pPr>
            <a:r>
              <a:rPr lang="ru-RU" sz="2400" dirty="0"/>
              <a:t> Это является преимуществом ступенчатых массивов перед двумерными массивами.</a:t>
            </a:r>
          </a:p>
          <a:p>
            <a:pPr eaLnBrk="1" hangingPunct="1">
              <a:buFontTx/>
              <a:buNone/>
            </a:pPr>
            <a:endParaRPr lang="ru-RU" sz="2400" b="1" dirty="0">
              <a:solidFill>
                <a:srgbClr val="C00000"/>
              </a:solidFill>
              <a:latin typeface="Cambria" pitchFamily="18" charset="0"/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1772817"/>
            <a:ext cx="8120062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0562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371" y="318822"/>
            <a:ext cx="8229600" cy="706090"/>
          </a:xfrm>
        </p:spPr>
        <p:txBody>
          <a:bodyPr>
            <a:noAutofit/>
          </a:bodyPr>
          <a:lstStyle/>
          <a:p>
            <a:r>
              <a:rPr lang="ru-RU" dirty="0"/>
              <a:t>Оператор </a:t>
            </a:r>
            <a:r>
              <a:rPr lang="ru-RU" dirty="0" err="1"/>
              <a:t>foreach</a:t>
            </a:r>
            <a:r>
              <a:rPr lang="ru-RU" dirty="0"/>
              <a:t>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04949" y="1458366"/>
            <a:ext cx="11382102" cy="4567965"/>
          </a:xfrm>
        </p:spPr>
        <p:txBody>
          <a:bodyPr>
            <a:normAutofit fontScale="77500" lnSpcReduction="20000"/>
          </a:bodyPr>
          <a:lstStyle/>
          <a:p>
            <a:pPr indent="457200">
              <a:spcAft>
                <a:spcPts val="0"/>
              </a:spcAft>
            </a:pPr>
            <a:r>
              <a:rPr lang="ru-RU" dirty="0" smtClean="0">
                <a:latin typeface="Times New Roman"/>
                <a:ea typeface="Times New Roman"/>
              </a:rPr>
              <a:t>Применяется для перебора элементов в специальным образом организованной группе данных, в том числе и в массиве. </a:t>
            </a:r>
          </a:p>
          <a:p>
            <a:pPr indent="457200">
              <a:spcAft>
                <a:spcPts val="0"/>
              </a:spcAft>
            </a:pPr>
            <a:r>
              <a:rPr lang="ru-RU" dirty="0" smtClean="0">
                <a:latin typeface="Times New Roman"/>
                <a:ea typeface="Times New Roman"/>
              </a:rPr>
              <a:t>Удобство заключается в том, что не требуется определять количество элементов в группе и выполнять перебор по индексу –просто указываем на необходимость перебрать все элементы группы. </a:t>
            </a:r>
          </a:p>
          <a:p>
            <a:pPr indent="457200">
              <a:spcAft>
                <a:spcPts val="0"/>
              </a:spcAft>
            </a:pPr>
            <a:endParaRPr lang="ru-RU" dirty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b="1" i="1" dirty="0" err="1" smtClean="0">
                <a:solidFill>
                  <a:srgbClr val="7030A0"/>
                </a:solidFill>
                <a:latin typeface="Times New Roman"/>
                <a:ea typeface="Times New Roman"/>
              </a:rPr>
              <a:t>foreach</a:t>
            </a:r>
            <a:r>
              <a:rPr lang="ru-RU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(&lt;тип&gt; &lt;имя&gt; </a:t>
            </a:r>
            <a:r>
              <a:rPr lang="en-US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in</a:t>
            </a:r>
            <a:r>
              <a:rPr lang="ru-RU" b="1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 &lt;группа&gt;) &lt;тело цикла&gt;</a:t>
            </a:r>
          </a:p>
          <a:p>
            <a:pPr>
              <a:spcAft>
                <a:spcPts val="0"/>
              </a:spcAft>
              <a:buNone/>
            </a:pPr>
            <a:r>
              <a:rPr lang="ru-RU" dirty="0" smtClean="0">
                <a:latin typeface="Times New Roman"/>
                <a:ea typeface="Times New Roman"/>
              </a:rPr>
              <a:t> </a:t>
            </a:r>
          </a:p>
          <a:p>
            <a:pPr>
              <a:spcAft>
                <a:spcPts val="0"/>
              </a:spcAft>
              <a:buNone/>
            </a:pPr>
            <a:r>
              <a:rPr lang="ru-RU" dirty="0" smtClean="0">
                <a:latin typeface="Times New Roman"/>
                <a:ea typeface="Times New Roman"/>
              </a:rPr>
              <a:t>где </a:t>
            </a:r>
            <a:r>
              <a:rPr lang="ru-RU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имя</a:t>
            </a:r>
            <a:r>
              <a:rPr lang="ru-RU" dirty="0" smtClean="0">
                <a:latin typeface="Times New Roman"/>
                <a:ea typeface="Times New Roman"/>
              </a:rPr>
              <a:t> определяет локальную по отношению к циклу переменную, которая будет по очереди принимать все значения из указанной </a:t>
            </a:r>
            <a:r>
              <a:rPr lang="ru-RU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группы</a:t>
            </a:r>
            <a:r>
              <a:rPr lang="ru-RU" dirty="0" smtClean="0">
                <a:latin typeface="Times New Roman"/>
                <a:ea typeface="Times New Roman"/>
              </a:rPr>
              <a:t>, а </a:t>
            </a:r>
            <a:r>
              <a:rPr lang="ru-RU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тип</a:t>
            </a:r>
            <a:r>
              <a:rPr lang="ru-RU" dirty="0" smtClean="0">
                <a:latin typeface="Times New Roman"/>
                <a:ea typeface="Times New Roman"/>
              </a:rPr>
              <a:t> соответствует базовому типу элементов </a:t>
            </a:r>
            <a:r>
              <a:rPr lang="ru-RU" i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группы</a:t>
            </a:r>
            <a:r>
              <a:rPr lang="ru-RU" dirty="0" smtClean="0">
                <a:latin typeface="Times New Roman"/>
                <a:ea typeface="Times New Roman"/>
              </a:rPr>
              <a:t>.</a:t>
            </a:r>
          </a:p>
          <a:p>
            <a:pPr>
              <a:buNone/>
            </a:pPr>
            <a:endParaRPr lang="ru-RU" dirty="0" smtClean="0">
              <a:latin typeface="Times New Roman"/>
              <a:ea typeface="Times New Roman"/>
            </a:endParaRPr>
          </a:p>
          <a:p>
            <a:pPr>
              <a:buNone/>
            </a:pPr>
            <a:r>
              <a:rPr lang="ru-RU" u="sng" dirty="0" smtClean="0">
                <a:solidFill>
                  <a:srgbClr val="0070C0"/>
                </a:solidFill>
                <a:latin typeface="Times New Roman"/>
                <a:ea typeface="Times New Roman"/>
              </a:rPr>
              <a:t>Ограничение:</a:t>
            </a:r>
            <a:r>
              <a:rPr lang="ru-RU" dirty="0" smtClean="0">
                <a:latin typeface="Times New Roman"/>
                <a:ea typeface="Times New Roman"/>
              </a:rPr>
              <a:t> с его помощью </a:t>
            </a:r>
            <a:r>
              <a:rPr lang="ru-RU" dirty="0" smtClean="0">
                <a:solidFill>
                  <a:srgbClr val="FF0000"/>
                </a:solidFill>
                <a:latin typeface="Times New Roman"/>
                <a:ea typeface="Times New Roman"/>
              </a:rPr>
              <a:t>можно</a:t>
            </a:r>
            <a:r>
              <a:rPr lang="ru-RU" dirty="0" smtClean="0">
                <a:latin typeface="Times New Roman"/>
                <a:ea typeface="Times New Roman"/>
              </a:rPr>
              <a:t> только </a:t>
            </a:r>
            <a:r>
              <a:rPr lang="ru-RU" dirty="0" smtClean="0">
                <a:solidFill>
                  <a:srgbClr val="FF0000"/>
                </a:solidFill>
                <a:latin typeface="Times New Roman"/>
                <a:ea typeface="Times New Roman"/>
              </a:rPr>
              <a:t>просматривать</a:t>
            </a:r>
            <a:r>
              <a:rPr lang="ru-RU" dirty="0" smtClean="0">
                <a:latin typeface="Times New Roman"/>
                <a:ea typeface="Times New Roman"/>
              </a:rPr>
              <a:t> значения элементов в группе данных, но </a:t>
            </a:r>
            <a:r>
              <a:rPr lang="ru-RU" dirty="0" smtClean="0">
                <a:solidFill>
                  <a:srgbClr val="FF0000"/>
                </a:solidFill>
                <a:latin typeface="Times New Roman"/>
                <a:ea typeface="Times New Roman"/>
              </a:rPr>
              <a:t>нельзя их изменять</a:t>
            </a:r>
            <a:r>
              <a:rPr lang="ru-RU" dirty="0" smtClean="0">
                <a:latin typeface="Times New Roman"/>
                <a:ea typeface="Times New Roman"/>
              </a:rPr>
              <a:t>.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3014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4469" y="557349"/>
            <a:ext cx="8229600" cy="634082"/>
          </a:xfrm>
        </p:spPr>
        <p:txBody>
          <a:bodyPr>
            <a:noAutofit/>
          </a:bodyPr>
          <a:lstStyle/>
          <a:p>
            <a:r>
              <a:rPr lang="ru-RU" dirty="0"/>
              <a:t>Оператор </a:t>
            </a:r>
            <a:r>
              <a:rPr lang="ru-RU" dirty="0" err="1"/>
              <a:t>foreach</a:t>
            </a:r>
            <a:r>
              <a:rPr lang="ru-RU" dirty="0"/>
              <a:t>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74469" y="1471749"/>
            <a:ext cx="11286308" cy="4894218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1) для работы с одномерными массивами:</a:t>
            </a:r>
          </a:p>
          <a:p>
            <a:pPr>
              <a:spcAft>
                <a:spcPts val="0"/>
              </a:spcAft>
              <a:buNone/>
            </a:pPr>
            <a:r>
              <a:rPr lang="ru-RU" dirty="0" smtClean="0">
                <a:latin typeface="Times New Roman"/>
                <a:ea typeface="Times New Roman"/>
              </a:rPr>
              <a:t> </a:t>
            </a:r>
            <a:r>
              <a:rPr lang="en-US" dirty="0" smtClean="0">
                <a:latin typeface="Times New Roman"/>
                <a:ea typeface="Times New Roman"/>
              </a:rPr>
              <a:t>static void </a:t>
            </a:r>
            <a:r>
              <a:rPr lang="en-US" dirty="0" err="1" smtClean="0">
                <a:latin typeface="Times New Roman"/>
                <a:ea typeface="Times New Roman"/>
              </a:rPr>
              <a:t>PrintArray</a:t>
            </a:r>
            <a:r>
              <a:rPr lang="en-US" dirty="0" smtClean="0">
                <a:latin typeface="Times New Roman"/>
                <a:ea typeface="Times New Roman"/>
              </a:rPr>
              <a:t>(string a, </a:t>
            </a:r>
            <a:r>
              <a:rPr lang="en-US" dirty="0" err="1" smtClean="0">
                <a:latin typeface="Times New Roman"/>
                <a:ea typeface="Times New Roman"/>
              </a:rPr>
              <a:t>int</a:t>
            </a:r>
            <a:r>
              <a:rPr lang="en-US" dirty="0" smtClean="0">
                <a:latin typeface="Times New Roman"/>
                <a:ea typeface="Times New Roman"/>
              </a:rPr>
              <a:t> [] </a:t>
            </a:r>
            <a:r>
              <a:rPr lang="en-US" dirty="0" err="1" smtClean="0">
                <a:latin typeface="Times New Roman"/>
                <a:ea typeface="Times New Roman"/>
              </a:rPr>
              <a:t>mas</a:t>
            </a:r>
            <a:r>
              <a:rPr lang="en-US" dirty="0" smtClean="0">
                <a:latin typeface="Times New Roman"/>
                <a:ea typeface="Times New Roman"/>
              </a:rPr>
              <a:t>)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{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</a:t>
            </a:r>
            <a:r>
              <a:rPr lang="en-US" dirty="0" err="1" smtClean="0">
                <a:latin typeface="Times New Roman"/>
                <a:ea typeface="Times New Roman"/>
              </a:rPr>
              <a:t>Console.WriteLine</a:t>
            </a:r>
            <a:r>
              <a:rPr lang="en-US" dirty="0" smtClean="0">
                <a:latin typeface="Times New Roman"/>
                <a:ea typeface="Times New Roman"/>
              </a:rPr>
              <a:t>(a);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</a:t>
            </a:r>
            <a:r>
              <a:rPr lang="en-US" dirty="0" err="1" smtClean="0">
                <a:latin typeface="Times New Roman"/>
                <a:ea typeface="Times New Roman"/>
              </a:rPr>
              <a:t>foreach</a:t>
            </a:r>
            <a:r>
              <a:rPr lang="en-US" dirty="0" smtClean="0">
                <a:latin typeface="Times New Roman"/>
                <a:ea typeface="Times New Roman"/>
              </a:rPr>
              <a:t> (</a:t>
            </a:r>
            <a:r>
              <a:rPr lang="en-US" dirty="0" err="1" smtClean="0">
                <a:latin typeface="Times New Roman"/>
                <a:ea typeface="Times New Roman"/>
              </a:rPr>
              <a:t>int</a:t>
            </a:r>
            <a:r>
              <a:rPr lang="en-US" dirty="0" smtClean="0">
                <a:latin typeface="Times New Roman"/>
                <a:ea typeface="Times New Roman"/>
              </a:rPr>
              <a:t> x in </a:t>
            </a:r>
            <a:r>
              <a:rPr lang="en-US" dirty="0" err="1" smtClean="0">
                <a:latin typeface="Times New Roman"/>
                <a:ea typeface="Times New Roman"/>
              </a:rPr>
              <a:t>mas</a:t>
            </a:r>
            <a:r>
              <a:rPr lang="en-US" dirty="0" smtClean="0">
                <a:latin typeface="Times New Roman"/>
                <a:ea typeface="Times New Roman"/>
              </a:rPr>
              <a:t>)</a:t>
            </a:r>
            <a:r>
              <a:rPr lang="en-US" dirty="0" err="1" smtClean="0">
                <a:latin typeface="Times New Roman"/>
                <a:ea typeface="Times New Roman"/>
              </a:rPr>
              <a:t>Console.Write</a:t>
            </a:r>
            <a:r>
              <a:rPr lang="en-US" dirty="0" smtClean="0">
                <a:latin typeface="Times New Roman"/>
                <a:ea typeface="Times New Roman"/>
              </a:rPr>
              <a:t>("{0} ", x);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Console</a:t>
            </a:r>
            <a:r>
              <a:rPr lang="ru-RU" dirty="0" smtClean="0">
                <a:latin typeface="Times New Roman"/>
                <a:ea typeface="Times New Roman"/>
              </a:rPr>
              <a:t>.</a:t>
            </a:r>
            <a:r>
              <a:rPr lang="en-US" dirty="0" err="1" smtClean="0">
                <a:latin typeface="Times New Roman"/>
                <a:ea typeface="Times New Roman"/>
              </a:rPr>
              <a:t>WriteLine</a:t>
            </a:r>
            <a:r>
              <a:rPr lang="ru-RU" dirty="0" smtClean="0">
                <a:latin typeface="Times New Roman"/>
                <a:ea typeface="Times New Roman"/>
              </a:rPr>
              <a:t>();        }</a:t>
            </a:r>
          </a:p>
          <a:p>
            <a:pPr>
              <a:spcAft>
                <a:spcPts val="0"/>
              </a:spcAft>
              <a:buNone/>
            </a:pPr>
            <a:r>
              <a:rPr lang="ru-RU" dirty="0" smtClean="0">
                <a:latin typeface="Times New Roman"/>
                <a:ea typeface="Times New Roman"/>
              </a:rPr>
              <a:t>    </a:t>
            </a:r>
          </a:p>
          <a:p>
            <a:pPr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7030A0"/>
                </a:solidFill>
                <a:latin typeface="Times New Roman"/>
                <a:ea typeface="Times New Roman"/>
              </a:rPr>
              <a:t>2) для работы с двумерными массивами:</a:t>
            </a: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static </a:t>
            </a:r>
            <a:r>
              <a:rPr lang="en-US" dirty="0" err="1" smtClean="0">
                <a:latin typeface="Times New Roman"/>
                <a:ea typeface="Times New Roman"/>
              </a:rPr>
              <a:t>int</a:t>
            </a:r>
            <a:r>
              <a:rPr lang="en-US" dirty="0" smtClean="0">
                <a:latin typeface="Times New Roman"/>
                <a:ea typeface="Times New Roman"/>
              </a:rPr>
              <a:t> Sum (</a:t>
            </a:r>
            <a:r>
              <a:rPr lang="en-US" dirty="0" err="1" smtClean="0">
                <a:latin typeface="Times New Roman"/>
                <a:ea typeface="Times New Roman"/>
              </a:rPr>
              <a:t>int</a:t>
            </a:r>
            <a:r>
              <a:rPr lang="en-US" dirty="0" smtClean="0">
                <a:latin typeface="Times New Roman"/>
                <a:ea typeface="Times New Roman"/>
              </a:rPr>
              <a:t> [,] </a:t>
            </a:r>
            <a:r>
              <a:rPr lang="en-US" dirty="0" err="1" smtClean="0">
                <a:latin typeface="Times New Roman"/>
                <a:ea typeface="Times New Roman"/>
              </a:rPr>
              <a:t>mas</a:t>
            </a:r>
            <a:r>
              <a:rPr lang="en-US" dirty="0" smtClean="0">
                <a:latin typeface="Times New Roman"/>
                <a:ea typeface="Times New Roman"/>
              </a:rPr>
              <a:t>)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{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</a:t>
            </a:r>
            <a:r>
              <a:rPr lang="en-US" dirty="0" err="1" smtClean="0">
                <a:latin typeface="Times New Roman"/>
                <a:ea typeface="Times New Roman"/>
              </a:rPr>
              <a:t>int</a:t>
            </a:r>
            <a:r>
              <a:rPr lang="en-US" dirty="0" smtClean="0">
                <a:latin typeface="Times New Roman"/>
                <a:ea typeface="Times New Roman"/>
              </a:rPr>
              <a:t> s=0;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</a:t>
            </a:r>
            <a:r>
              <a:rPr lang="en-US" dirty="0" err="1" smtClean="0">
                <a:latin typeface="Times New Roman"/>
                <a:ea typeface="Times New Roman"/>
              </a:rPr>
              <a:t>foreach</a:t>
            </a:r>
            <a:r>
              <a:rPr lang="en-US" dirty="0" smtClean="0">
                <a:latin typeface="Times New Roman"/>
                <a:ea typeface="Times New Roman"/>
              </a:rPr>
              <a:t> (</a:t>
            </a:r>
            <a:r>
              <a:rPr lang="en-US" dirty="0" err="1" smtClean="0">
                <a:latin typeface="Times New Roman"/>
                <a:ea typeface="Times New Roman"/>
              </a:rPr>
              <a:t>int</a:t>
            </a:r>
            <a:r>
              <a:rPr lang="en-US" dirty="0" smtClean="0">
                <a:latin typeface="Times New Roman"/>
                <a:ea typeface="Times New Roman"/>
              </a:rPr>
              <a:t> x in </a:t>
            </a:r>
            <a:r>
              <a:rPr lang="en-US" dirty="0" err="1" smtClean="0">
                <a:latin typeface="Times New Roman"/>
                <a:ea typeface="Times New Roman"/>
              </a:rPr>
              <a:t>mas</a:t>
            </a:r>
            <a:r>
              <a:rPr lang="en-US" dirty="0" smtClean="0">
                <a:latin typeface="Times New Roman"/>
                <a:ea typeface="Times New Roman"/>
              </a:rPr>
              <a:t>) s += x;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</a:t>
            </a:r>
            <a:r>
              <a:rPr lang="ru-RU" dirty="0" err="1" smtClean="0">
                <a:latin typeface="Times New Roman"/>
                <a:ea typeface="Times New Roman"/>
              </a:rPr>
              <a:t>return</a:t>
            </a:r>
            <a:r>
              <a:rPr lang="ru-RU" dirty="0" smtClean="0">
                <a:latin typeface="Times New Roman"/>
                <a:ea typeface="Times New Roman"/>
              </a:rPr>
              <a:t> </a:t>
            </a:r>
            <a:r>
              <a:rPr lang="ru-RU" dirty="0" err="1" smtClean="0">
                <a:latin typeface="Times New Roman"/>
                <a:ea typeface="Times New Roman"/>
              </a:rPr>
              <a:t>s</a:t>
            </a:r>
            <a:r>
              <a:rPr lang="ru-RU" dirty="0" smtClean="0">
                <a:latin typeface="Times New Roman"/>
                <a:ea typeface="Times New Roman"/>
              </a:rPr>
              <a:t>;        }</a:t>
            </a:r>
          </a:p>
          <a:p>
            <a:pPr>
              <a:spcAft>
                <a:spcPts val="0"/>
              </a:spcAft>
              <a:buNone/>
            </a:pPr>
            <a:r>
              <a:rPr lang="ru-RU" dirty="0" smtClean="0">
                <a:latin typeface="Times New Roman"/>
                <a:ea typeface="Times New Roman"/>
              </a:rPr>
              <a:t> </a:t>
            </a:r>
          </a:p>
          <a:p>
            <a:pPr>
              <a:spcAft>
                <a:spcPts val="0"/>
              </a:spcAft>
              <a:buNone/>
            </a:pPr>
            <a:r>
              <a:rPr lang="ru-RU" sz="3300" b="1" dirty="0">
                <a:solidFill>
                  <a:srgbClr val="7030A0"/>
                </a:solidFill>
                <a:latin typeface="Times New Roman"/>
                <a:ea typeface="Times New Roman"/>
              </a:rPr>
              <a:t>3) для работы со ступенчатыми массивами:</a:t>
            </a: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static void PrintArray3(string a, </a:t>
            </a:r>
            <a:r>
              <a:rPr lang="en-US" dirty="0" err="1" smtClean="0">
                <a:latin typeface="Times New Roman"/>
                <a:ea typeface="Times New Roman"/>
              </a:rPr>
              <a:t>int</a:t>
            </a:r>
            <a:r>
              <a:rPr lang="en-US" dirty="0" smtClean="0">
                <a:latin typeface="Times New Roman"/>
                <a:ea typeface="Times New Roman"/>
              </a:rPr>
              <a:t>[][] </a:t>
            </a:r>
            <a:r>
              <a:rPr lang="en-US" dirty="0" err="1" smtClean="0">
                <a:latin typeface="Times New Roman"/>
                <a:ea typeface="Times New Roman"/>
              </a:rPr>
              <a:t>mas</a:t>
            </a:r>
            <a:r>
              <a:rPr lang="en-US" dirty="0" smtClean="0">
                <a:latin typeface="Times New Roman"/>
                <a:ea typeface="Times New Roman"/>
              </a:rPr>
              <a:t>)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{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    </a:t>
            </a:r>
            <a:r>
              <a:rPr lang="en-US" dirty="0" err="1" smtClean="0">
                <a:latin typeface="Times New Roman"/>
                <a:ea typeface="Times New Roman"/>
              </a:rPr>
              <a:t>Console.WriteLine</a:t>
            </a:r>
            <a:r>
              <a:rPr lang="en-US" dirty="0" smtClean="0">
                <a:latin typeface="Times New Roman"/>
                <a:ea typeface="Times New Roman"/>
              </a:rPr>
              <a:t>(a);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    for (</a:t>
            </a:r>
            <a:r>
              <a:rPr lang="en-US" dirty="0" err="1" smtClean="0">
                <a:latin typeface="Times New Roman"/>
                <a:ea typeface="Times New Roman"/>
              </a:rPr>
              <a:t>int</a:t>
            </a:r>
            <a:r>
              <a:rPr lang="en-US" dirty="0" smtClean="0">
                <a:latin typeface="Times New Roman"/>
                <a:ea typeface="Times New Roman"/>
              </a:rPr>
              <a:t> </a:t>
            </a:r>
            <a:r>
              <a:rPr lang="en-US" dirty="0" err="1" smtClean="0">
                <a:latin typeface="Times New Roman"/>
                <a:ea typeface="Times New Roman"/>
              </a:rPr>
              <a:t>i</a:t>
            </a:r>
            <a:r>
              <a:rPr lang="en-US" dirty="0" smtClean="0">
                <a:latin typeface="Times New Roman"/>
                <a:ea typeface="Times New Roman"/>
              </a:rPr>
              <a:t> = 0; </a:t>
            </a:r>
            <a:r>
              <a:rPr lang="en-US" dirty="0" err="1" smtClean="0">
                <a:latin typeface="Times New Roman"/>
                <a:ea typeface="Times New Roman"/>
              </a:rPr>
              <a:t>i</a:t>
            </a:r>
            <a:r>
              <a:rPr lang="en-US" dirty="0" smtClean="0">
                <a:latin typeface="Times New Roman"/>
                <a:ea typeface="Times New Roman"/>
              </a:rPr>
              <a:t> &lt; </a:t>
            </a:r>
            <a:r>
              <a:rPr lang="en-US" dirty="0" err="1" smtClean="0">
                <a:latin typeface="Times New Roman"/>
                <a:ea typeface="Times New Roman"/>
              </a:rPr>
              <a:t>mas.Length</a:t>
            </a:r>
            <a:r>
              <a:rPr lang="en-US" dirty="0" smtClean="0">
                <a:latin typeface="Times New Roman"/>
                <a:ea typeface="Times New Roman"/>
              </a:rPr>
              <a:t>; </a:t>
            </a:r>
            <a:r>
              <a:rPr lang="en-US" dirty="0" err="1" smtClean="0">
                <a:latin typeface="Times New Roman"/>
                <a:ea typeface="Times New Roman"/>
              </a:rPr>
              <a:t>i</a:t>
            </a:r>
            <a:r>
              <a:rPr lang="en-US" dirty="0" smtClean="0">
                <a:latin typeface="Times New Roman"/>
                <a:ea typeface="Times New Roman"/>
              </a:rPr>
              <a:t>++)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    {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        </a:t>
            </a:r>
            <a:r>
              <a:rPr lang="en-US" dirty="0" err="1" smtClean="0">
                <a:latin typeface="Times New Roman"/>
                <a:ea typeface="Times New Roman"/>
              </a:rPr>
              <a:t>foreach</a:t>
            </a:r>
            <a:r>
              <a:rPr lang="en-US" dirty="0" smtClean="0">
                <a:latin typeface="Times New Roman"/>
                <a:ea typeface="Times New Roman"/>
              </a:rPr>
              <a:t> (</a:t>
            </a:r>
            <a:r>
              <a:rPr lang="en-US" dirty="0" err="1" smtClean="0">
                <a:latin typeface="Times New Roman"/>
                <a:ea typeface="Times New Roman"/>
              </a:rPr>
              <a:t>int</a:t>
            </a:r>
            <a:r>
              <a:rPr lang="en-US" dirty="0" smtClean="0">
                <a:latin typeface="Times New Roman"/>
                <a:ea typeface="Times New Roman"/>
              </a:rPr>
              <a:t> x in </a:t>
            </a:r>
            <a:r>
              <a:rPr lang="en-US" dirty="0" err="1" smtClean="0">
                <a:latin typeface="Times New Roman"/>
                <a:ea typeface="Times New Roman"/>
              </a:rPr>
              <a:t>mas</a:t>
            </a:r>
            <a:r>
              <a:rPr lang="en-US" dirty="0" smtClean="0">
                <a:latin typeface="Times New Roman"/>
                <a:ea typeface="Times New Roman"/>
              </a:rPr>
              <a:t>[</a:t>
            </a:r>
            <a:r>
              <a:rPr lang="en-US" dirty="0" err="1" smtClean="0">
                <a:latin typeface="Times New Roman"/>
                <a:ea typeface="Times New Roman"/>
              </a:rPr>
              <a:t>i</a:t>
            </a:r>
            <a:r>
              <a:rPr lang="en-US" dirty="0" smtClean="0">
                <a:latin typeface="Times New Roman"/>
                <a:ea typeface="Times New Roman"/>
              </a:rPr>
              <a:t>]) </a:t>
            </a:r>
            <a:r>
              <a:rPr lang="en-US" dirty="0" err="1" smtClean="0">
                <a:latin typeface="Times New Roman"/>
                <a:ea typeface="Times New Roman"/>
              </a:rPr>
              <a:t>Console.Write</a:t>
            </a:r>
            <a:r>
              <a:rPr lang="en-US" dirty="0" smtClean="0">
                <a:latin typeface="Times New Roman"/>
                <a:ea typeface="Times New Roman"/>
              </a:rPr>
              <a:t>("{0} ", x);</a:t>
            </a:r>
            <a:endParaRPr lang="ru-RU" dirty="0" smtClean="0">
              <a:latin typeface="Times New Roman"/>
              <a:ea typeface="Times New Roman"/>
            </a:endParaRPr>
          </a:p>
          <a:p>
            <a:pPr>
              <a:spcAft>
                <a:spcPts val="0"/>
              </a:spcAft>
              <a:buNone/>
            </a:pPr>
            <a:r>
              <a:rPr lang="en-US" dirty="0" smtClean="0">
                <a:latin typeface="Times New Roman"/>
                <a:ea typeface="Times New Roman"/>
              </a:rPr>
              <a:t>                    </a:t>
            </a:r>
            <a:r>
              <a:rPr lang="ru-RU" dirty="0" err="1" smtClean="0">
                <a:latin typeface="Times New Roman"/>
                <a:ea typeface="Times New Roman"/>
              </a:rPr>
              <a:t>Console.WriteLine</a:t>
            </a:r>
            <a:r>
              <a:rPr lang="ru-RU" dirty="0" smtClean="0">
                <a:latin typeface="Times New Roman"/>
                <a:ea typeface="Times New Roman"/>
              </a:rPr>
              <a:t>();                }            }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616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Массивы и коллекции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dirty="0" smtClean="0"/>
              <a:t>Для хранения набора элементов одного типа используется массив. Но у массива есть свои недостатки. </a:t>
            </a:r>
          </a:p>
          <a:p>
            <a:pPr>
              <a:lnSpc>
                <a:spcPct val="90000"/>
              </a:lnSpc>
            </a:pPr>
            <a:r>
              <a:rPr lang="ru-RU" altLang="ru-RU" dirty="0" smtClean="0"/>
              <a:t>После </a:t>
            </a:r>
            <a:r>
              <a:rPr lang="ru-RU" altLang="ru-RU" b="1" dirty="0"/>
              <a:t>создания массива его размеры должны оставаться неизменными</a:t>
            </a:r>
            <a:r>
              <a:rPr lang="ru-RU" altLang="ru-RU" dirty="0"/>
              <a:t>, поэтому </a:t>
            </a:r>
            <a:r>
              <a:rPr lang="ru-RU" altLang="ru-RU" i="1" dirty="0"/>
              <a:t>дописывать новые элементы в конец уже существующего массива нельзя</a:t>
            </a:r>
            <a:r>
              <a:rPr lang="ru-RU" altLang="ru-RU" dirty="0"/>
              <a:t> — требуется создавать новый массив. </a:t>
            </a:r>
            <a:endParaRPr lang="ru-RU" altLang="ru-RU" dirty="0" smtClean="0"/>
          </a:p>
          <a:p>
            <a:pPr>
              <a:lnSpc>
                <a:spcPct val="90000"/>
              </a:lnSpc>
            </a:pPr>
            <a:r>
              <a:rPr lang="ru-RU" altLang="ru-RU" dirty="0" smtClean="0"/>
              <a:t>При удалении элементов остаются пустые места.</a:t>
            </a:r>
          </a:p>
          <a:p>
            <a:pPr>
              <a:lnSpc>
                <a:spcPct val="90000"/>
              </a:lnSpc>
            </a:pPr>
            <a:r>
              <a:rPr lang="ru-RU" altLang="ru-RU" dirty="0" smtClean="0"/>
              <a:t>Ключ в массиве – только индекс.</a:t>
            </a:r>
          </a:p>
          <a:p>
            <a:pPr>
              <a:lnSpc>
                <a:spcPct val="90000"/>
              </a:lnSpc>
            </a:pPr>
            <a:endParaRPr lang="ru-RU" alt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92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Массивы и коллекции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b="1" dirty="0" smtClean="0"/>
              <a:t>Коллекции </a:t>
            </a:r>
            <a:r>
              <a:rPr lang="ru-RU" altLang="ru-RU" dirty="0"/>
              <a:t>— это объекты, в которых могут содержаться наборы других объектов и которые обладают функциональными возможностями для организации доступа к ним.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Коллекции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Списки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1465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динамических списков в .NET Framework предусмотрен обобщенный класс </a:t>
            </a:r>
            <a:r>
              <a:rPr lang="en-US" b="1" dirty="0"/>
              <a:t>List</a:t>
            </a:r>
            <a:r>
              <a:rPr lang="ru-RU" b="1" dirty="0"/>
              <a:t>&lt;</a:t>
            </a:r>
            <a:r>
              <a:rPr lang="en-US" b="1" dirty="0"/>
              <a:t>T</a:t>
            </a:r>
            <a:r>
              <a:rPr lang="ru-RU" b="1" dirty="0"/>
              <a:t>&gt;</a:t>
            </a:r>
            <a:r>
              <a:rPr lang="ru-RU" dirty="0"/>
              <a:t>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Этот </a:t>
            </a:r>
            <a:r>
              <a:rPr lang="ru-RU" dirty="0"/>
              <a:t>класс реализует интерфейсы</a:t>
            </a:r>
            <a:r>
              <a:rPr lang="en-US" dirty="0"/>
              <a:t> </a:t>
            </a:r>
            <a:r>
              <a:rPr lang="en-US" dirty="0" err="1"/>
              <a:t>IList</a:t>
            </a:r>
            <a:r>
              <a:rPr lang="en-US" dirty="0"/>
              <a:t>, </a:t>
            </a:r>
            <a:r>
              <a:rPr lang="en-US" dirty="0" err="1"/>
              <a:t>ICollection</a:t>
            </a:r>
            <a:r>
              <a:rPr lang="en-US" dirty="0"/>
              <a:t>, </a:t>
            </a:r>
            <a:r>
              <a:rPr lang="en-US" dirty="0" err="1"/>
              <a:t>IEnumerable</a:t>
            </a:r>
            <a:r>
              <a:rPr lang="en-US" dirty="0"/>
              <a:t>, </a:t>
            </a:r>
            <a:r>
              <a:rPr lang="en-US" dirty="0" err="1"/>
              <a:t>IList</a:t>
            </a:r>
            <a:r>
              <a:rPr lang="en-US" dirty="0"/>
              <a:t>&lt;T&gt;, </a:t>
            </a:r>
            <a:r>
              <a:rPr lang="en-US" dirty="0" err="1"/>
              <a:t>ICollection</a:t>
            </a:r>
            <a:r>
              <a:rPr lang="en-US" dirty="0"/>
              <a:t>&lt;T&gt;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en-US" dirty="0" err="1"/>
              <a:t>IEnumerable</a:t>
            </a:r>
            <a:r>
              <a:rPr lang="en-US" dirty="0"/>
              <a:t>&lt;T&gt;.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59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синтаксиса языка </a:t>
            </a:r>
            <a:r>
              <a:rPr lang="en-US" dirty="0"/>
              <a:t>C</a:t>
            </a:r>
            <a:r>
              <a:rPr lang="ru-RU" dirty="0" smtClean="0"/>
              <a:t>#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/>
              <a:t>Комментарии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 Строчный комментарий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Блочный </a:t>
            </a:r>
          </a:p>
          <a:p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комментарий */</a:t>
            </a:r>
            <a:endParaRPr lang="en-US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endParaRPr lang="be-BY" dirty="0" smtClean="0"/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Комментарии для документации могут 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содержать специальные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XML-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тэги.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"&gt;&lt;/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2436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Конструктор по </a:t>
            </a:r>
            <a:r>
              <a:rPr lang="ru-RU" dirty="0" smtClean="0"/>
              <a:t>умолчанию </a:t>
            </a:r>
            <a:r>
              <a:rPr lang="en-US" dirty="0" smtClean="0"/>
              <a:t>List&lt;T&gt;</a:t>
            </a:r>
            <a:r>
              <a:rPr lang="ru-RU" dirty="0" smtClean="0"/>
              <a:t> </a:t>
            </a:r>
            <a:r>
              <a:rPr lang="ru-RU" dirty="0"/>
              <a:t>создает пустой список. Как только элементы начинают добавляться в список, его емкость увеличивается до 4 элементов. </a:t>
            </a:r>
            <a:endParaRPr lang="en-US" dirty="0" smtClean="0"/>
          </a:p>
          <a:p>
            <a:r>
              <a:rPr lang="ru-RU" dirty="0" smtClean="0"/>
              <a:t>При </a:t>
            </a:r>
            <a:r>
              <a:rPr lang="ru-RU" dirty="0"/>
              <a:t>добавлении пятого элемента размер списка изменяется так, чтобы уместить 8 элементов. Если же и этого недостаточно, список вновь расширяется, на этот раз до 16 элементов. При каждом расширении емкость списка удваивается.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2009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6159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Присваивать</a:t>
            </a:r>
            <a:r>
              <a:rPr lang="ru-RU" dirty="0"/>
              <a:t> значения коллекциям можно с помощью инициализаторов коллекций. Синтаксис инициализаторов коллекций подобен инициализаторам массивов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 { 1, 2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 {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5617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Добавлять</a:t>
            </a:r>
            <a:r>
              <a:rPr lang="ru-RU" dirty="0"/>
              <a:t> элементы в список можно методом </a:t>
            </a:r>
            <a:r>
              <a:rPr lang="en-US" dirty="0" smtClean="0"/>
              <a:t>Add</a:t>
            </a:r>
            <a:r>
              <a:rPr lang="ru-RU" dirty="0" smtClean="0"/>
              <a:t>() Обобщенный </a:t>
            </a:r>
            <a:r>
              <a:rPr lang="ru-RU" dirty="0"/>
              <a:t>параметрический тип определяет тип первого параметра метода </a:t>
            </a:r>
            <a:r>
              <a:rPr lang="en-US" dirty="0"/>
              <a:t>Add</a:t>
            </a:r>
            <a:r>
              <a:rPr lang="ru-RU" dirty="0"/>
              <a:t> (). </a:t>
            </a:r>
            <a:endParaRPr lang="en-US" dirty="0"/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(22);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(33);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stringList.Add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"one"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stringList.Add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"two"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7894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en-US" b="1" dirty="0" err="1" smtClean="0"/>
              <a:t>AddRange</a:t>
            </a:r>
            <a:r>
              <a:rPr lang="ru-RU" b="1" dirty="0" smtClean="0"/>
              <a:t>()</a:t>
            </a:r>
            <a:r>
              <a:rPr lang="ru-RU" dirty="0" smtClean="0"/>
              <a:t> </a:t>
            </a:r>
            <a:r>
              <a:rPr lang="ru-RU" dirty="0"/>
              <a:t>класса </a:t>
            </a:r>
            <a:r>
              <a:rPr lang="en-US" dirty="0"/>
              <a:t>List</a:t>
            </a:r>
            <a:r>
              <a:rPr lang="ru-RU" dirty="0"/>
              <a:t>&lt;</a:t>
            </a:r>
            <a:r>
              <a:rPr lang="en-US" dirty="0"/>
              <a:t>T</a:t>
            </a:r>
            <a:r>
              <a:rPr lang="ru-RU" dirty="0"/>
              <a:t>&gt;, можно добавить множество элементов в коллекцию за один прием. Метод </a:t>
            </a:r>
            <a:r>
              <a:rPr lang="en-US" dirty="0" err="1"/>
              <a:t>AddRange</a:t>
            </a:r>
            <a:r>
              <a:rPr lang="en-US" dirty="0"/>
              <a:t> </a:t>
            </a:r>
            <a:r>
              <a:rPr lang="ru-RU" dirty="0"/>
              <a:t>() принимает объект типа </a:t>
            </a:r>
            <a:r>
              <a:rPr lang="en-US" b="1" dirty="0" err="1"/>
              <a:t>IEnumerable</a:t>
            </a:r>
            <a:r>
              <a:rPr lang="ru-RU" b="1" dirty="0"/>
              <a:t>&lt;</a:t>
            </a:r>
            <a:r>
              <a:rPr lang="en-US" b="1" dirty="0"/>
              <a:t>T</a:t>
            </a:r>
            <a:r>
              <a:rPr lang="ru-RU" b="1" dirty="0"/>
              <a:t>&gt;</a:t>
            </a:r>
            <a:r>
              <a:rPr lang="ru-RU" dirty="0"/>
              <a:t>, так что допускается передавать массив.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9948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Для вставки элементов в определенную позицию коллекции служит метод </a:t>
            </a:r>
            <a:r>
              <a:rPr lang="ru-RU" b="1" dirty="0" smtClean="0"/>
              <a:t>Insert()</a:t>
            </a:r>
            <a:r>
              <a:rPr lang="ru-RU" dirty="0" smtClean="0"/>
              <a:t>: </a:t>
            </a:r>
            <a:endParaRPr lang="en-US" dirty="0"/>
          </a:p>
          <a:p>
            <a:endParaRPr lang="en-US" dirty="0" smtClean="0"/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 22,34,52,37,35};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intList.Insert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(1, 33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/>
              <a:t>Если указывается индекс, превышающий количество элементов в коллекции, генерируется исключение типа </a:t>
            </a:r>
            <a:r>
              <a:rPr lang="ru-RU" b="1" dirty="0" smtClean="0"/>
              <a:t>ArgumentOutOfRangeException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145</a:t>
            </a:fld>
            <a:endParaRPr lang="ru-RU"/>
          </a:p>
        </p:txBody>
      </p:sp>
      <p:sp>
        <p:nvSpPr>
          <p:cNvPr id="5" name="Arc 4"/>
          <p:cNvSpPr/>
          <p:nvPr/>
        </p:nvSpPr>
        <p:spPr>
          <a:xfrm>
            <a:off x="5211745" y="3206428"/>
            <a:ext cx="2495341" cy="1052064"/>
          </a:xfrm>
          <a:prstGeom prst="arc">
            <a:avLst>
              <a:gd name="adj1" fmla="val 21558586"/>
              <a:gd name="adj2" fmla="val 8171480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899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ru-RU" b="1" dirty="0" smtClean="0"/>
              <a:t>InsertRange() </a:t>
            </a:r>
            <a:r>
              <a:rPr lang="ru-RU" dirty="0"/>
              <a:t>предоставляет возможность вставки множества элементов, подобно тому, как это делает метод </a:t>
            </a:r>
            <a:r>
              <a:rPr lang="ru-RU" dirty="0" smtClean="0"/>
              <a:t>AddRange()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7687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классы, реализующие интерфейсы IList и IList&lt;T&gt;, предоставляют индексатор, так что к элементам можно обращаться с использованием индексатора, передавая ему номер элемента. Первый элемент доступен по индексу 0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 22,34,52,37,35};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intList.Insert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(1, 33);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item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339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Существуют различные способы поиска элементов в коллекции. Можно получить индекс найденного элемента или сам найденный элемент. </a:t>
            </a:r>
            <a:endParaRPr lang="en-US" dirty="0" smtClean="0"/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en-US" dirty="0" err="1" smtClean="0"/>
              <a:t>IndexOf</a:t>
            </a:r>
            <a:r>
              <a:rPr lang="ru-RU" dirty="0"/>
              <a:t>(), </a:t>
            </a:r>
            <a:endParaRPr lang="en-US" dirty="0" smtClean="0"/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en-US" dirty="0" err="1" smtClean="0"/>
              <a:t>LastlndexOf</a:t>
            </a:r>
            <a:r>
              <a:rPr lang="ru-RU" dirty="0"/>
              <a:t>(), </a:t>
            </a:r>
            <a:endParaRPr lang="en-US" dirty="0" smtClean="0"/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en-US" dirty="0" err="1" smtClean="0"/>
              <a:t>Findlndex</a:t>
            </a:r>
            <a:r>
              <a:rPr lang="ru-RU" dirty="0"/>
              <a:t>(), </a:t>
            </a:r>
            <a:endParaRPr lang="en-US" dirty="0" smtClean="0"/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en-US" dirty="0" err="1" smtClean="0"/>
              <a:t>FindLastlndex</a:t>
            </a:r>
            <a:r>
              <a:rPr lang="ru-RU" dirty="0"/>
              <a:t>(), </a:t>
            </a:r>
            <a:endParaRPr lang="en-US" dirty="0" smtClean="0"/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en-US" dirty="0" smtClean="0"/>
              <a:t>Find</a:t>
            </a:r>
            <a:r>
              <a:rPr lang="ru-RU" dirty="0"/>
              <a:t>() и </a:t>
            </a:r>
            <a:r>
              <a:rPr lang="en-US" dirty="0" err="1" smtClean="0"/>
              <a:t>FindLast</a:t>
            </a:r>
            <a:r>
              <a:rPr lang="ru-RU" dirty="0" smtClean="0"/>
              <a:t> (). </a:t>
            </a:r>
            <a:endParaRPr lang="en-US" dirty="0" smtClean="0"/>
          </a:p>
          <a:p>
            <a:r>
              <a:rPr lang="ru-RU" dirty="0" smtClean="0"/>
              <a:t>Для </a:t>
            </a:r>
            <a:r>
              <a:rPr lang="ru-RU" dirty="0"/>
              <a:t>проверки существования элемента класс </a:t>
            </a:r>
            <a:r>
              <a:rPr lang="en-US" dirty="0"/>
              <a:t>List</a:t>
            </a:r>
            <a:r>
              <a:rPr lang="ru-RU" dirty="0"/>
              <a:t>&lt;</a:t>
            </a:r>
            <a:r>
              <a:rPr lang="en-US" dirty="0"/>
              <a:t>T</a:t>
            </a:r>
            <a:r>
              <a:rPr lang="ru-RU" dirty="0"/>
              <a:t>&gt; предлагает метод </a:t>
            </a:r>
            <a:r>
              <a:rPr lang="en-US" dirty="0" smtClean="0"/>
              <a:t>Exists</a:t>
            </a:r>
            <a:r>
              <a:rPr lang="ru-RU" dirty="0" smtClean="0"/>
              <a:t>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07179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Класс List&lt;T&gt; позволяет сортировать свои элементы с помощью метода Sort(), в котором реализован алгоритм быстрой сортировки.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076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синтаксиса языка </a:t>
            </a:r>
            <a:r>
              <a:rPr lang="en-US" dirty="0"/>
              <a:t>C</a:t>
            </a:r>
            <a:r>
              <a:rPr lang="ru-RU" dirty="0"/>
              <a:t>#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400" dirty="0" smtClean="0"/>
              <a:t>В С</a:t>
            </a:r>
            <a:r>
              <a:rPr lang="en-US" sz="4400" dirty="0" smtClean="0"/>
              <a:t># </a:t>
            </a:r>
            <a:r>
              <a:rPr lang="ru-RU" sz="4400" dirty="0" smtClean="0"/>
              <a:t>для имен </a:t>
            </a:r>
            <a:r>
              <a:rPr lang="ru-RU" sz="4400" b="1" dirty="0" smtClean="0"/>
              <a:t>общедоступных</a:t>
            </a:r>
            <a:r>
              <a:rPr lang="ru-RU" sz="4400" dirty="0" smtClean="0"/>
              <a:t> полей, свойств, методов, классов</a:t>
            </a:r>
            <a:r>
              <a:rPr lang="en-US" sz="4400" dirty="0" smtClean="0"/>
              <a:t> </a:t>
            </a:r>
            <a:r>
              <a:rPr lang="ru-RU" sz="4400" dirty="0" smtClean="0"/>
              <a:t>принято использовать нотацию паскаля (</a:t>
            </a:r>
            <a:r>
              <a:rPr lang="en-US" sz="4400" dirty="0" err="1" smtClean="0"/>
              <a:t>PascalCase</a:t>
            </a:r>
            <a:r>
              <a:rPr lang="en-US" sz="4400" dirty="0" smtClean="0"/>
              <a:t>)</a:t>
            </a:r>
            <a:r>
              <a:rPr lang="ru-RU" sz="4400" dirty="0" smtClean="0"/>
              <a:t>, когда все слова названия начинаютс</a:t>
            </a:r>
            <a:r>
              <a:rPr lang="ru-RU" sz="4400" dirty="0"/>
              <a:t>я</a:t>
            </a:r>
            <a:r>
              <a:rPr lang="ru-RU" sz="4400" dirty="0" smtClean="0"/>
              <a:t> с заглавной буквы.</a:t>
            </a:r>
          </a:p>
          <a:p>
            <a:endParaRPr lang="ru-RU" sz="4400" dirty="0"/>
          </a:p>
          <a:p>
            <a:r>
              <a:rPr lang="en-US" sz="4400" dirty="0" err="1" smtClean="0">
                <a:solidFill>
                  <a:srgbClr val="FF0000"/>
                </a:solidFill>
              </a:rPr>
              <a:t>NewItem</a:t>
            </a:r>
            <a:r>
              <a:rPr lang="en-US" sz="4400" dirty="0" smtClean="0">
                <a:solidFill>
                  <a:srgbClr val="FF0000"/>
                </a:solidFill>
              </a:rPr>
              <a:t>  </a:t>
            </a:r>
          </a:p>
          <a:p>
            <a:r>
              <a:rPr lang="en-US" sz="4400" dirty="0" err="1" smtClean="0">
                <a:solidFill>
                  <a:srgbClr val="FF0000"/>
                </a:solidFill>
              </a:rPr>
              <a:t>SelectedModeChanged</a:t>
            </a:r>
            <a:endParaRPr lang="ru-RU" sz="4400" dirty="0" smtClean="0">
              <a:solidFill>
                <a:srgbClr val="FF0000"/>
              </a:solidFill>
            </a:endParaRPr>
          </a:p>
          <a:p>
            <a:endParaRPr lang="en-US" sz="4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6413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Для использования доступно несколько перегрузок метода Sort(). </a:t>
            </a:r>
            <a:endParaRPr lang="en-US" dirty="0" smtClean="0"/>
          </a:p>
          <a:p>
            <a:r>
              <a:rPr lang="ru-RU" dirty="0" smtClean="0"/>
              <a:t>Аргументы</a:t>
            </a:r>
            <a:r>
              <a:rPr lang="ru-RU" dirty="0"/>
              <a:t>, которые могут ему передаваться — это делегат Comparison&lt;T&gt;, обобщенный интерфейс IComparer&lt;T&gt; и диапазон вместе с обобщенным интерфейсом IComparer&lt;T</a:t>
            </a:r>
            <a:r>
              <a:rPr lang="ru-RU" dirty="0" smtClean="0"/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9458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 22,34,52,37,1};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intList.Sort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intList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(item);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6225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#region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Свойства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Pages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endregion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1178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r>
              <a:rPr lang="en-US" dirty="0" smtClean="0"/>
              <a:t> (</a:t>
            </a:r>
            <a:r>
              <a:rPr lang="ru-RU" dirty="0" smtClean="0"/>
              <a:t>сортировка, вариант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2B91AF"/>
                </a:solidFill>
                <a:latin typeface="Consolas" panose="020B0609020204030204" pitchFamily="49" charset="0"/>
              </a:rPr>
              <a:t>Book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IComparable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#region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Свойства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Pages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endregion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0827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r>
              <a:rPr lang="en-US" dirty="0" smtClean="0"/>
              <a:t> (</a:t>
            </a:r>
            <a:r>
              <a:rPr lang="ru-RU" dirty="0" smtClean="0"/>
              <a:t>сортировка, вариант </a:t>
            </a:r>
            <a:r>
              <a:rPr lang="en-US" dirty="0" smtClean="0"/>
              <a:t>2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BookComparer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Comparer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Compare(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x.Pages.CompareTo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y.Pages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books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books.Sort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BookComparer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1564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r>
              <a:rPr lang="en-US" dirty="0" smtClean="0"/>
              <a:t> (</a:t>
            </a:r>
            <a:r>
              <a:rPr lang="ru-RU" dirty="0" smtClean="0"/>
              <a:t>сортировка, вариант </a:t>
            </a:r>
            <a:r>
              <a:rPr lang="en-US" dirty="0" smtClean="0"/>
              <a:t>3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books =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latin typeface="Consolas" panose="020B0609020204030204" pitchFamily="49" charset="0"/>
              </a:rPr>
              <a:t>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3200" dirty="0">
                <a:solidFill>
                  <a:srgbClr val="00B0F0"/>
                </a:solidFill>
                <a:latin typeface="Consolas" panose="020B0609020204030204" pitchFamily="49" charset="0"/>
              </a:rPr>
              <a:t>Book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books.Sort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((b1,b2)=&gt;b1.Pages.CompareTo(b2));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8522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Коллекции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Очередь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8782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Очередь (</a:t>
            </a:r>
            <a:r>
              <a:rPr lang="en-US" dirty="0" smtClean="0"/>
              <a:t>Queue)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Очередь (queue) — это коллекция, в которой элементы обрабатываются по схеме "первый вошел, первый вышел" (first in, first out — FIFO). Элемент, вставленный в очередь первым, первым же и читается.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7135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Очередь (</a:t>
            </a:r>
            <a:r>
              <a:rPr lang="en-US" dirty="0" smtClean="0"/>
              <a:t>Queue)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Очередь реализуется с помощью класса </a:t>
            </a:r>
            <a:r>
              <a:rPr lang="ru-RU" b="1" dirty="0"/>
              <a:t>Queue&lt;T&gt;</a:t>
            </a:r>
            <a:r>
              <a:rPr lang="ru-RU" dirty="0"/>
              <a:t> из пространства имен </a:t>
            </a:r>
            <a:r>
              <a:rPr lang="ru-RU" b="1" dirty="0" err="1" smtClean="0"/>
              <a:t>System.Collections.Generic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9009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Очередь (</a:t>
            </a:r>
            <a:r>
              <a:rPr lang="en-US" dirty="0" smtClean="0"/>
              <a:t>Queue)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Внутри класс Queue&lt;T&gt; использует массив типа Т, </a:t>
            </a:r>
            <a:r>
              <a:rPr lang="ru-RU" dirty="0" smtClean="0"/>
              <a:t>который </a:t>
            </a:r>
            <a:r>
              <a:rPr lang="ru-RU" dirty="0"/>
              <a:t>реализует интерфейсы </a:t>
            </a:r>
            <a:r>
              <a:rPr lang="ru-RU" b="1" dirty="0"/>
              <a:t>IEnumerable&lt;T&gt;</a:t>
            </a:r>
            <a:r>
              <a:rPr lang="ru-RU" dirty="0"/>
              <a:t> и </a:t>
            </a:r>
            <a:r>
              <a:rPr lang="ru-RU" b="1" dirty="0"/>
              <a:t>ICollection</a:t>
            </a:r>
            <a:r>
              <a:rPr lang="ru-RU" dirty="0"/>
              <a:t>, но не ICollection&lt;T&gt;.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Интерфейс </a:t>
            </a:r>
            <a:r>
              <a:rPr lang="ru-RU" dirty="0"/>
              <a:t>ICollection&lt;T&gt; не реализован, поскольку он определяет методы Add () и Remove (), которые не должны быть доступны для очереди.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479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синтаксиса языка </a:t>
            </a:r>
            <a:r>
              <a:rPr lang="en-US" dirty="0"/>
              <a:t>C</a:t>
            </a:r>
            <a:r>
              <a:rPr lang="ru-RU" dirty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С</a:t>
            </a:r>
            <a:r>
              <a:rPr lang="en-US" dirty="0"/>
              <a:t># </a:t>
            </a:r>
            <a:r>
              <a:rPr lang="ru-RU" dirty="0"/>
              <a:t>для имен </a:t>
            </a:r>
            <a:r>
              <a:rPr lang="ru-RU" b="1" dirty="0" smtClean="0"/>
              <a:t>приватных и локальных</a:t>
            </a:r>
            <a:r>
              <a:rPr lang="ru-RU" dirty="0" smtClean="0"/>
              <a:t> </a:t>
            </a:r>
            <a:r>
              <a:rPr lang="ru-RU" dirty="0"/>
              <a:t>полей, </a:t>
            </a:r>
            <a:r>
              <a:rPr lang="ru-RU" dirty="0" smtClean="0"/>
              <a:t>принято </a:t>
            </a:r>
            <a:r>
              <a:rPr lang="ru-RU" dirty="0"/>
              <a:t>использовать нотацию </a:t>
            </a:r>
            <a:r>
              <a:rPr lang="ru-RU" dirty="0" smtClean="0"/>
              <a:t>верблюда (</a:t>
            </a:r>
            <a:r>
              <a:rPr lang="en-US" dirty="0" err="1" smtClean="0"/>
              <a:t>CamelCase</a:t>
            </a:r>
            <a:r>
              <a:rPr lang="en-US" dirty="0" smtClean="0"/>
              <a:t>)</a:t>
            </a:r>
            <a:r>
              <a:rPr lang="ru-RU" dirty="0" smtClean="0"/>
              <a:t>, в которой в отличие от </a:t>
            </a:r>
            <a:r>
              <a:rPr lang="en-US" dirty="0" err="1" smtClean="0"/>
              <a:t>PascalCase</a:t>
            </a:r>
            <a:r>
              <a:rPr lang="en-US" dirty="0" smtClean="0"/>
              <a:t> </a:t>
            </a:r>
            <a:r>
              <a:rPr lang="ru-RU" dirty="0" smtClean="0"/>
              <a:t>первая буква маленькая:</a:t>
            </a:r>
          </a:p>
          <a:p>
            <a:endParaRPr lang="ru-RU" dirty="0"/>
          </a:p>
          <a:p>
            <a:r>
              <a:rPr lang="en-US" dirty="0" err="1" smtClean="0">
                <a:solidFill>
                  <a:srgbClr val="FF0000"/>
                </a:solidFill>
              </a:rPr>
              <a:t>isVisible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startRotationIndex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dataContext</a:t>
            </a:r>
            <a:endParaRPr lang="ru-RU" dirty="0" smtClean="0">
              <a:solidFill>
                <a:srgbClr val="FF0000"/>
              </a:solidFill>
            </a:endParaRPr>
          </a:p>
          <a:p>
            <a:endParaRPr lang="ru-RU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43650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Очередь (</a:t>
            </a:r>
            <a:r>
              <a:rPr lang="en-US" dirty="0" smtClean="0"/>
              <a:t>Queue)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Очередь позволяет </a:t>
            </a:r>
            <a:r>
              <a:rPr lang="ru-RU" dirty="0" smtClean="0"/>
              <a:t>добавлять </a:t>
            </a:r>
            <a:r>
              <a:rPr lang="ru-RU" dirty="0"/>
              <a:t>элементы, при этом элемент помещается в конец очереди (методом </a:t>
            </a:r>
            <a:r>
              <a:rPr lang="ru-RU" b="1" dirty="0" smtClean="0"/>
              <a:t>Enqueue()</a:t>
            </a:r>
            <a:r>
              <a:rPr lang="ru-RU" dirty="0" smtClean="0"/>
              <a:t>), </a:t>
            </a:r>
            <a:r>
              <a:rPr lang="ru-RU" dirty="0"/>
              <a:t>а также получать элементы из головы очереди (методом </a:t>
            </a:r>
            <a:r>
              <a:rPr lang="ru-RU" b="1" dirty="0"/>
              <a:t>Dequeue()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1036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Коллекции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Стек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649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(</a:t>
            </a:r>
            <a:r>
              <a:rPr lang="en-US" dirty="0" smtClean="0"/>
              <a:t>Stack)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Стек (stack) </a:t>
            </a:r>
            <a:r>
              <a:rPr lang="ru-RU" dirty="0" smtClean="0"/>
              <a:t>— </a:t>
            </a:r>
            <a:r>
              <a:rPr lang="ru-RU" dirty="0"/>
              <a:t>это контейнер, работающий по принципу "последний вошел, первый вышел" (</a:t>
            </a:r>
            <a:r>
              <a:rPr lang="en-US" dirty="0"/>
              <a:t>last in</a:t>
            </a:r>
            <a:r>
              <a:rPr lang="ru-RU" dirty="0"/>
              <a:t>, </a:t>
            </a:r>
            <a:r>
              <a:rPr lang="en-US" dirty="0"/>
              <a:t>first out</a:t>
            </a:r>
            <a:r>
              <a:rPr lang="ru-RU" dirty="0"/>
              <a:t> — </a:t>
            </a:r>
            <a:r>
              <a:rPr lang="en-US" dirty="0"/>
              <a:t>LIFO</a:t>
            </a:r>
            <a:r>
              <a:rPr lang="ru-RU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77471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(</a:t>
            </a:r>
            <a:r>
              <a:rPr lang="en-US" dirty="0" smtClean="0"/>
              <a:t>Stack)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Класс Stack&lt;T</a:t>
            </a:r>
            <a:r>
              <a:rPr lang="ru-RU" dirty="0"/>
              <a:t>&gt; </a:t>
            </a:r>
            <a:r>
              <a:rPr lang="ru-RU" dirty="0" smtClean="0"/>
              <a:t>предоставляет следующие методы:</a:t>
            </a:r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ru-RU" dirty="0" smtClean="0"/>
              <a:t>Push </a:t>
            </a:r>
            <a:r>
              <a:rPr lang="ru-RU" dirty="0"/>
              <a:t>() добавляет элемент, </a:t>
            </a:r>
            <a:endParaRPr lang="ru-RU" dirty="0" smtClean="0"/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ru-RU" dirty="0" smtClean="0"/>
              <a:t>Pop </a:t>
            </a:r>
            <a:r>
              <a:rPr lang="ru-RU" dirty="0"/>
              <a:t>() - получает элемент, добавленный последним. </a:t>
            </a:r>
            <a:endParaRPr lang="en-US" dirty="0"/>
          </a:p>
          <a:p>
            <a:endParaRPr lang="ru-RU" dirty="0" smtClean="0"/>
          </a:p>
          <a:p>
            <a:r>
              <a:rPr lang="ru-RU" dirty="0" smtClean="0"/>
              <a:t>Подобно </a:t>
            </a:r>
            <a:r>
              <a:rPr lang="ru-RU" dirty="0"/>
              <a:t>классу Queue&lt;T&gt;, класс Stack&lt;T&gt; реализует интерфейсы IEnumerable&lt;T&gt; и ICollection.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2695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Коллекции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Связанный список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3519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Связанный </a:t>
            </a:r>
            <a:r>
              <a:rPr lang="ru-RU" dirty="0" smtClean="0"/>
              <a:t>список (</a:t>
            </a:r>
            <a:r>
              <a:rPr lang="en-US" dirty="0" err="1" smtClean="0"/>
              <a:t>LinkedList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ru-RU" b="1" dirty="0"/>
              <a:t>LinkedList&lt;T&gt;</a:t>
            </a:r>
            <a:r>
              <a:rPr lang="ru-RU" dirty="0"/>
              <a:t> представляет собой двухсвязный список, в котором каждый элемент ссылается на следующий и предыдущий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ru-RU" dirty="0"/>
              <a:t>Класс </a:t>
            </a:r>
            <a:r>
              <a:rPr lang="ru-RU" b="1" dirty="0"/>
              <a:t>LinkedList&lt;T&gt;</a:t>
            </a:r>
            <a:r>
              <a:rPr lang="ru-RU" dirty="0"/>
              <a:t> </a:t>
            </a:r>
            <a:r>
              <a:rPr lang="ru-RU" dirty="0" smtClean="0"/>
              <a:t>наследуется от интерфейсов </a:t>
            </a:r>
            <a:r>
              <a:rPr lang="en-US" dirty="0" err="1" smtClean="0"/>
              <a:t>ICollection</a:t>
            </a:r>
            <a:r>
              <a:rPr lang="en-US" dirty="0" smtClean="0"/>
              <a:t>&lt;T</a:t>
            </a:r>
            <a:r>
              <a:rPr lang="en-US" dirty="0"/>
              <a:t>&gt;, </a:t>
            </a:r>
            <a:r>
              <a:rPr lang="en-US" dirty="0" err="1" smtClean="0"/>
              <a:t>Icollection</a:t>
            </a:r>
            <a:r>
              <a:rPr lang="en-US" dirty="0" smtClean="0"/>
              <a:t>, </a:t>
            </a:r>
            <a:r>
              <a:rPr lang="en-US" dirty="0" err="1" smtClean="0"/>
              <a:t>IEnumerable</a:t>
            </a:r>
            <a:r>
              <a:rPr lang="en-US" dirty="0" smtClean="0"/>
              <a:t>&lt;T</a:t>
            </a:r>
            <a:r>
              <a:rPr lang="en-US" dirty="0"/>
              <a:t>&gt;, </a:t>
            </a:r>
            <a:r>
              <a:rPr lang="en-US" dirty="0" err="1"/>
              <a:t>IEnumerable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0457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Связанный </a:t>
            </a:r>
            <a:r>
              <a:rPr lang="ru-RU" dirty="0" smtClean="0"/>
              <a:t>список (</a:t>
            </a:r>
            <a:r>
              <a:rPr lang="en-US" dirty="0" err="1" smtClean="0"/>
              <a:t>LinkedList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Преимущество связного списка проявляется в том, что операция вставки элемента в середину выполняется очень быстро. При этом только ссылки Next (следующий) предыдущего элемента и Previous (предыдущий) следующего элемента должны быть изменены так, чтобы указывать на вставляемый элемент.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классе List&lt;T&gt; при вставке нового элемента все последующие должны быть сдвинуты.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5700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Связанный </a:t>
            </a:r>
            <a:r>
              <a:rPr lang="ru-RU" dirty="0" smtClean="0"/>
              <a:t>список (</a:t>
            </a:r>
            <a:r>
              <a:rPr lang="en-US" dirty="0" err="1" smtClean="0"/>
              <a:t>LinkedList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се </a:t>
            </a:r>
            <a:r>
              <a:rPr lang="ru-RU" dirty="0"/>
              <a:t>элементы связных списков доступны лишь друг за другом. Поэтому для нахождения элемента, находящегося в середине или конце списка, требуется довольно много времени.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00537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Связанный </a:t>
            </a:r>
            <a:r>
              <a:rPr lang="ru-RU" dirty="0" smtClean="0"/>
              <a:t>список (</a:t>
            </a:r>
            <a:r>
              <a:rPr lang="en-US" dirty="0" err="1" smtClean="0"/>
              <a:t>LinkedList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LinkedList&lt;T</a:t>
            </a:r>
            <a:r>
              <a:rPr lang="ru-RU" dirty="0"/>
              <a:t>&gt; содержит элементы типа </a:t>
            </a:r>
            <a:r>
              <a:rPr lang="ru-RU" b="1" dirty="0"/>
              <a:t>LinkedListNode&lt;T&gt;</a:t>
            </a:r>
            <a:r>
              <a:rPr lang="ru-RU" dirty="0"/>
              <a:t>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Класс </a:t>
            </a:r>
            <a:r>
              <a:rPr lang="ru-RU" dirty="0"/>
              <a:t>LinkedListNode&lt;T&gt; определяет свойства List, Next, Previous и Value.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1309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Связанный </a:t>
            </a:r>
            <a:r>
              <a:rPr lang="ru-RU" dirty="0" smtClean="0"/>
              <a:t>список (</a:t>
            </a:r>
            <a:r>
              <a:rPr lang="en-US" dirty="0" err="1" smtClean="0"/>
              <a:t>LinkedList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ru-RU" dirty="0"/>
              <a:t>Свойство </a:t>
            </a:r>
            <a:r>
              <a:rPr lang="ru-RU" b="1" dirty="0"/>
              <a:t>List</a:t>
            </a:r>
            <a:r>
              <a:rPr lang="ru-RU" dirty="0"/>
              <a:t> возвращает объект LinkedList&lt;T&gt;, ассоциированный с узлом</a:t>
            </a:r>
            <a:r>
              <a:rPr lang="ru-RU" dirty="0" smtClean="0"/>
              <a:t>.</a:t>
            </a:r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ru-RU" dirty="0"/>
              <a:t>Свойства </a:t>
            </a:r>
            <a:r>
              <a:rPr lang="ru-RU" b="1" dirty="0"/>
              <a:t>Next</a:t>
            </a:r>
            <a:r>
              <a:rPr lang="ru-RU" dirty="0"/>
              <a:t> и </a:t>
            </a:r>
            <a:r>
              <a:rPr lang="ru-RU" b="1" dirty="0"/>
              <a:t>Previous</a:t>
            </a:r>
            <a:r>
              <a:rPr lang="ru-RU" dirty="0"/>
              <a:t> предназначены для итераций по списку и для доступа к следующему и предыдущему элементам. </a:t>
            </a:r>
            <a:endParaRPr lang="ru-RU" dirty="0" smtClean="0"/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ru-RU" dirty="0" smtClean="0"/>
              <a:t>Свойство </a:t>
            </a:r>
            <a:r>
              <a:rPr lang="ru-RU" b="1" dirty="0"/>
              <a:t>Value</a:t>
            </a:r>
            <a:r>
              <a:rPr lang="ru-RU" dirty="0"/>
              <a:t> типа Т возвращает элемент, ассоциированный с узлом.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40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синтаксиса языка </a:t>
            </a:r>
            <a:r>
              <a:rPr lang="en-US" dirty="0"/>
              <a:t>C</a:t>
            </a:r>
            <a:r>
              <a:rPr lang="ru-RU" dirty="0"/>
              <a:t>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Группа кода</a:t>
            </a:r>
            <a:r>
              <a:rPr lang="en-US" dirty="0" smtClean="0"/>
              <a:t> (</a:t>
            </a:r>
            <a:r>
              <a:rPr lang="ru-RU" dirty="0" smtClean="0"/>
              <a:t>программный блок</a:t>
            </a:r>
            <a:r>
              <a:rPr lang="en-US" dirty="0" smtClean="0"/>
              <a:t>)</a:t>
            </a:r>
            <a:r>
              <a:rPr lang="ru-RU" dirty="0" smtClean="0"/>
              <a:t> заключается в фигурные скобки </a:t>
            </a:r>
            <a:r>
              <a:rPr lang="en-US" dirty="0" smtClean="0"/>
              <a:t>{}. </a:t>
            </a:r>
            <a:endParaRPr lang="ru-RU" dirty="0"/>
          </a:p>
          <a:p>
            <a:r>
              <a:rPr lang="ru-RU" i="1" dirty="0" smtClean="0"/>
              <a:t>В С</a:t>
            </a:r>
            <a:r>
              <a:rPr lang="en-US" i="1" dirty="0" smtClean="0"/>
              <a:t># </a:t>
            </a:r>
            <a:r>
              <a:rPr lang="ru-RU" i="1" dirty="0" smtClean="0"/>
              <a:t>принято открывающуюся и закрывающуюся скобку располагать на одном уровне</a:t>
            </a:r>
            <a:r>
              <a:rPr lang="ru-RU" dirty="0" smtClean="0"/>
              <a:t>:</a:t>
            </a:r>
          </a:p>
          <a:p>
            <a:endParaRPr lang="ru-RU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20;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 = 8;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9092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Коллекции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Сортированный список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4975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Сортированный </a:t>
            </a:r>
            <a:r>
              <a:rPr lang="ru-RU" dirty="0" smtClean="0"/>
              <a:t>список (</a:t>
            </a:r>
            <a:r>
              <a:rPr lang="en-US" dirty="0" err="1" smtClean="0"/>
              <a:t>SortedList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ru-RU" b="1" dirty="0" smtClean="0"/>
              <a:t>SortedList&lt;TKey</a:t>
            </a:r>
            <a:r>
              <a:rPr lang="ru-RU" b="1" dirty="0"/>
              <a:t>, TValue&gt; </a:t>
            </a:r>
            <a:r>
              <a:rPr lang="ru-RU" dirty="0" smtClean="0"/>
              <a:t>сортирует </a:t>
            </a:r>
            <a:r>
              <a:rPr lang="ru-RU" dirty="0"/>
              <a:t>элементы на основе значения ключа.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9776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Сортированный </a:t>
            </a:r>
            <a:r>
              <a:rPr lang="ru-RU" dirty="0" smtClean="0"/>
              <a:t>список (</a:t>
            </a:r>
            <a:r>
              <a:rPr lang="en-US" dirty="0" err="1" smtClean="0"/>
              <a:t>SortedList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Конструктор по умолчанию создает пустой </a:t>
            </a:r>
            <a:r>
              <a:rPr lang="ru-RU" dirty="0" smtClean="0"/>
              <a:t>список.</a:t>
            </a:r>
          </a:p>
          <a:p>
            <a:endParaRPr lang="ru-RU" dirty="0"/>
          </a:p>
          <a:p>
            <a:pPr>
              <a:buNone/>
            </a:pPr>
            <a:r>
              <a:rPr lang="ru-RU" dirty="0" smtClean="0"/>
              <a:t>Применяя </a:t>
            </a:r>
            <a:r>
              <a:rPr lang="ru-RU" dirty="0"/>
              <a:t>перегруженные конструкторы, можно указать </a:t>
            </a:r>
            <a:r>
              <a:rPr lang="ru-RU" b="1" dirty="0"/>
              <a:t>емкость списка</a:t>
            </a:r>
            <a:r>
              <a:rPr lang="ru-RU" dirty="0"/>
              <a:t>, а также передать объект, который реализует интерфейс </a:t>
            </a:r>
            <a:r>
              <a:rPr lang="ru-RU" b="1" dirty="0"/>
              <a:t>IComparer&lt;TKey&gt;</a:t>
            </a:r>
            <a:r>
              <a:rPr lang="ru-RU" dirty="0"/>
              <a:t>, используемый для сортировки элементов в списке.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0723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Сортированный </a:t>
            </a:r>
            <a:r>
              <a:rPr lang="ru-RU" dirty="0" smtClean="0"/>
              <a:t>список (</a:t>
            </a:r>
            <a:r>
              <a:rPr lang="en-US" dirty="0" err="1" smtClean="0"/>
              <a:t>SortedList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 помощью оператора fоreach можно выполнить итерацию по списку. </a:t>
            </a:r>
            <a:endParaRPr lang="ru-RU" dirty="0" smtClean="0"/>
          </a:p>
          <a:p>
            <a:r>
              <a:rPr lang="ru-RU" dirty="0" smtClean="0"/>
              <a:t>Элементы</a:t>
            </a:r>
            <a:r>
              <a:rPr lang="ru-RU" dirty="0"/>
              <a:t>, возвращенные перечислителем, имеют тип </a:t>
            </a:r>
            <a:r>
              <a:rPr lang="ru-RU" b="1" dirty="0"/>
              <a:t>KeyValuePair&lt;TKey, TValue&gt;</a:t>
            </a:r>
            <a:r>
              <a:rPr lang="ru-RU" dirty="0"/>
              <a:t>, который содержит как ключ, так и значение. Ключ доступен через свойство Key, а значение - через свойство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2751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Сортированный </a:t>
            </a:r>
            <a:r>
              <a:rPr lang="ru-RU" dirty="0" smtClean="0"/>
              <a:t>список (</a:t>
            </a:r>
            <a:r>
              <a:rPr lang="en-US" dirty="0" err="1" smtClean="0"/>
              <a:t>SortedList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Свойства </a:t>
            </a:r>
            <a:r>
              <a:rPr lang="ru-RU" b="1" dirty="0"/>
              <a:t>Keys</a:t>
            </a:r>
            <a:r>
              <a:rPr lang="ru-RU" dirty="0"/>
              <a:t> и </a:t>
            </a:r>
            <a:r>
              <a:rPr lang="ru-RU" b="1" dirty="0"/>
              <a:t>Values</a:t>
            </a:r>
            <a:r>
              <a:rPr lang="ru-RU" dirty="0"/>
              <a:t> </a:t>
            </a:r>
            <a:r>
              <a:rPr lang="ru-RU" dirty="0" smtClean="0"/>
              <a:t>списка </a:t>
            </a:r>
            <a:r>
              <a:rPr lang="en-US" dirty="0" err="1" smtClean="0"/>
              <a:t>SortedList</a:t>
            </a:r>
            <a:r>
              <a:rPr lang="en-US" dirty="0" smtClean="0"/>
              <a:t> </a:t>
            </a:r>
            <a:r>
              <a:rPr lang="ru-RU" dirty="0" smtClean="0"/>
              <a:t>позволяют </a:t>
            </a:r>
            <a:r>
              <a:rPr lang="ru-RU" dirty="0"/>
              <a:t>обращаться сразу ко всем ключам и значениям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endParaRPr lang="en-US" dirty="0" smtClean="0"/>
          </a:p>
          <a:p>
            <a:r>
              <a:rPr lang="ru-RU" dirty="0" smtClean="0"/>
              <a:t>Свойство </a:t>
            </a:r>
            <a:r>
              <a:rPr lang="ru-RU" dirty="0"/>
              <a:t>Values возвращает </a:t>
            </a:r>
            <a:r>
              <a:rPr lang="ru-RU" b="1" dirty="0"/>
              <a:t>IList&lt;TValue</a:t>
            </a:r>
            <a:r>
              <a:rPr lang="ru-RU" b="1" dirty="0" smtClean="0"/>
              <a:t>&gt;</a:t>
            </a:r>
            <a:endParaRPr lang="en-US" b="1" dirty="0"/>
          </a:p>
          <a:p>
            <a:r>
              <a:rPr lang="ru-RU" dirty="0" smtClean="0"/>
              <a:t>Свойство </a:t>
            </a:r>
            <a:r>
              <a:rPr lang="ru-RU" dirty="0"/>
              <a:t>Keys — </a:t>
            </a:r>
            <a:r>
              <a:rPr lang="ru-RU" b="1" dirty="0"/>
              <a:t>IList&lt;TKey</a:t>
            </a:r>
            <a:r>
              <a:rPr lang="ru-RU" b="1" dirty="0" smtClean="0"/>
              <a:t>&gt;</a:t>
            </a:r>
          </a:p>
          <a:p>
            <a:endParaRPr lang="ru-RU" dirty="0"/>
          </a:p>
          <a:p>
            <a:r>
              <a:rPr lang="ru-RU" dirty="0" smtClean="0"/>
              <a:t>Эти </a:t>
            </a:r>
            <a:r>
              <a:rPr lang="ru-RU" dirty="0"/>
              <a:t>свойства можно использовать вместе с fоreach</a:t>
            </a:r>
            <a:r>
              <a:rPr lang="ru-RU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5575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Коллекции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Словари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1497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Словари (</a:t>
            </a:r>
            <a:r>
              <a:rPr lang="en-US" dirty="0" smtClean="0"/>
              <a:t>Dictionary)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Словарь (dictionary) представляет собой сложную структуру данных, позволяющую обеспечить доступ к элементам по ключу. </a:t>
            </a:r>
            <a:endParaRPr lang="en-US" dirty="0" smtClean="0"/>
          </a:p>
          <a:p>
            <a:r>
              <a:rPr lang="ru-RU" dirty="0" smtClean="0"/>
              <a:t>Главное </a:t>
            </a:r>
            <a:r>
              <a:rPr lang="ru-RU" dirty="0"/>
              <a:t>свойство словарей — быстрый поиск на основе ключей. Можно также свободно добавлять и удалять элементы, подобно тому, как это делается в List&lt;T&gt;, но без накладных расходов производительности, связанных с необходимостью смещения последующих элементов в памяти.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86016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Словари (</a:t>
            </a:r>
            <a:r>
              <a:rPr lang="en-US" dirty="0" smtClean="0"/>
              <a:t>Dictionary)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Главный класс, который можно использовать — это </a:t>
            </a:r>
            <a:r>
              <a:rPr lang="ru-RU" b="1" dirty="0"/>
              <a:t>Dictionary&lt;TKey, TValue&gt;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077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Словари (</a:t>
            </a:r>
            <a:r>
              <a:rPr lang="en-US" dirty="0" smtClean="0"/>
              <a:t>Dictionary)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ru-RU" b="1" dirty="0"/>
              <a:t>SortedDictionary&lt;TKey, </a:t>
            </a:r>
            <a:r>
              <a:rPr lang="ru-RU" b="1" dirty="0" smtClean="0"/>
              <a:t>T</a:t>
            </a:r>
            <a:r>
              <a:rPr lang="en-US" b="1" dirty="0" smtClean="0"/>
              <a:t>V</a:t>
            </a:r>
            <a:r>
              <a:rPr lang="ru-RU" b="1" dirty="0" err="1" smtClean="0"/>
              <a:t>alue</a:t>
            </a:r>
            <a:r>
              <a:rPr lang="ru-RU" b="1" dirty="0"/>
              <a:t>&gt; </a:t>
            </a:r>
            <a:r>
              <a:rPr lang="ru-RU" dirty="0"/>
              <a:t>представляет дерево бинарного поиска, в котором все элементы отсортированы на основе ключа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ru-RU" dirty="0"/>
              <a:t>Тип ключа должен реализовать интерфейс </a:t>
            </a:r>
            <a:r>
              <a:rPr lang="ru-RU" b="1" dirty="0"/>
              <a:t>IComparable&lt;TKey&gt;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/>
              <a:t>Если </a:t>
            </a:r>
            <a:r>
              <a:rPr lang="ru-RU" dirty="0"/>
              <a:t>тип ключа не сортируемый, компаратор можно также создать, реализовав </a:t>
            </a:r>
            <a:r>
              <a:rPr lang="ru-RU" b="1" dirty="0" smtClean="0"/>
              <a:t>IComparer&lt;ТКеу</a:t>
            </a:r>
            <a:r>
              <a:rPr lang="ru-RU" b="1" dirty="0"/>
              <a:t>&gt;</a:t>
            </a:r>
            <a:r>
              <a:rPr lang="ru-RU" dirty="0"/>
              <a:t> и указав его в качестве аргумента конструктора сортированного словаря.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4497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Словари (</a:t>
            </a:r>
            <a:r>
              <a:rPr lang="en-US" dirty="0" smtClean="0"/>
              <a:t>Dictionary)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ru-RU" dirty="0" err="1"/>
              <a:t>SortedList</a:t>
            </a:r>
            <a:r>
              <a:rPr lang="ru-RU" dirty="0"/>
              <a:t>(</a:t>
            </a:r>
            <a:r>
              <a:rPr lang="ru-RU" dirty="0" err="1"/>
              <a:t>TKey,TValue</a:t>
            </a:r>
            <a:r>
              <a:rPr lang="ru-RU" dirty="0"/>
              <a:t>) использует меньше памяти, чем </a:t>
            </a:r>
            <a:r>
              <a:rPr lang="ru-RU" dirty="0" err="1"/>
              <a:t>SortedDictionary</a:t>
            </a:r>
            <a:r>
              <a:rPr lang="ru-RU" dirty="0"/>
              <a:t> (</a:t>
            </a:r>
            <a:r>
              <a:rPr lang="ru-RU" dirty="0" err="1"/>
              <a:t>TKey</a:t>
            </a:r>
            <a:r>
              <a:rPr lang="ru-RU" dirty="0"/>
              <a:t>, </a:t>
            </a:r>
            <a:r>
              <a:rPr lang="ru-RU" dirty="0" err="1"/>
              <a:t>TValue</a:t>
            </a:r>
            <a:r>
              <a:rPr lang="ru-RU" dirty="0"/>
              <a:t>).</a:t>
            </a:r>
          </a:p>
          <a:p>
            <a:endParaRPr lang="ru-RU" dirty="0"/>
          </a:p>
          <a:p>
            <a:pPr>
              <a:buNone/>
            </a:pPr>
            <a:r>
              <a:rPr lang="ru-RU" dirty="0" err="1"/>
              <a:t>SortedDictionary</a:t>
            </a:r>
            <a:r>
              <a:rPr lang="ru-RU" dirty="0"/>
              <a:t>(</a:t>
            </a:r>
            <a:r>
              <a:rPr lang="ru-RU" dirty="0" err="1"/>
              <a:t>TKey,TValue</a:t>
            </a:r>
            <a:r>
              <a:rPr lang="ru-RU" dirty="0"/>
              <a:t>) имеет более быстрые операции вставки и удаления для несортированных данных.</a:t>
            </a:r>
          </a:p>
          <a:p>
            <a:endParaRPr lang="ru-RU" dirty="0"/>
          </a:p>
          <a:p>
            <a:pPr>
              <a:buNone/>
            </a:pPr>
            <a:r>
              <a:rPr lang="ru-RU" dirty="0"/>
              <a:t>Если список заполняется сразу из отсортированных данных, </a:t>
            </a:r>
            <a:r>
              <a:rPr lang="ru-RU" dirty="0" err="1"/>
              <a:t>SortedList</a:t>
            </a:r>
            <a:r>
              <a:rPr lang="ru-RU" dirty="0"/>
              <a:t> (</a:t>
            </a:r>
            <a:r>
              <a:rPr lang="ru-RU" dirty="0" err="1"/>
              <a:t>TKey</a:t>
            </a:r>
            <a:r>
              <a:rPr lang="ru-RU" dirty="0"/>
              <a:t>, </a:t>
            </a:r>
            <a:r>
              <a:rPr lang="ru-RU" dirty="0" err="1"/>
              <a:t>TValue</a:t>
            </a:r>
            <a:r>
              <a:rPr lang="ru-RU" dirty="0"/>
              <a:t>) работает быстрее, чем </a:t>
            </a:r>
            <a:r>
              <a:rPr lang="ru-RU" dirty="0" err="1"/>
              <a:t>SortedDictionary</a:t>
            </a:r>
            <a:r>
              <a:rPr lang="ru-RU" dirty="0"/>
              <a:t> (</a:t>
            </a:r>
            <a:r>
              <a:rPr lang="ru-RU" dirty="0" err="1"/>
              <a:t>TKey</a:t>
            </a:r>
            <a:r>
              <a:rPr lang="ru-RU" dirty="0"/>
              <a:t>, </a:t>
            </a:r>
            <a:r>
              <a:rPr lang="ru-RU" dirty="0" err="1"/>
              <a:t>TValue</a:t>
            </a:r>
            <a:r>
              <a:rPr lang="ru-RU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4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Консольный ввод-вывод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2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Коллекции данных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Множества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469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Множества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Коллекция, содержащая </a:t>
            </a:r>
            <a:r>
              <a:rPr lang="ru-RU" b="1" dirty="0"/>
              <a:t>только отличающиеся </a:t>
            </a:r>
            <a:r>
              <a:rPr lang="ru-RU" dirty="0"/>
              <a:t>элементы, называется </a:t>
            </a:r>
            <a:r>
              <a:rPr lang="ru-RU" b="1" i="1" dirty="0"/>
              <a:t>множеством (set)</a:t>
            </a:r>
            <a:r>
              <a:rPr lang="ru-RU" dirty="0"/>
              <a:t>. В составе .</a:t>
            </a:r>
            <a:r>
              <a:rPr lang="ru-RU" dirty="0" smtClean="0"/>
              <a:t>NET </a:t>
            </a:r>
            <a:r>
              <a:rPr lang="ru-RU" dirty="0"/>
              <a:t>имеются два множества — </a:t>
            </a:r>
            <a:r>
              <a:rPr lang="ru-RU" b="1" dirty="0"/>
              <a:t>HashSet&lt;T&gt;</a:t>
            </a:r>
            <a:r>
              <a:rPr lang="ru-RU" dirty="0"/>
              <a:t> и </a:t>
            </a:r>
            <a:r>
              <a:rPr lang="ru-RU" b="1" dirty="0"/>
              <a:t>SortedSet&lt;T&gt;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58281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Множества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 HashSet&lt;T&gt; содержит неупорядоченный список различающихся элементов, а в SortedSet&lt;T&gt; элементы упорядочены.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97518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Множества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en-US" b="1" dirty="0" smtClean="0"/>
              <a:t>Add</a:t>
            </a:r>
            <a:r>
              <a:rPr lang="en-US" dirty="0" smtClean="0"/>
              <a:t> </a:t>
            </a:r>
            <a:r>
              <a:rPr lang="ru-RU" dirty="0" smtClean="0"/>
              <a:t>добавляет объектв во множество. Метод возвращает:</a:t>
            </a:r>
          </a:p>
          <a:p>
            <a:r>
              <a:rPr lang="en-US" b="1" dirty="0" smtClean="0"/>
              <a:t>true</a:t>
            </a:r>
            <a:r>
              <a:rPr lang="en-US" dirty="0" smtClean="0"/>
              <a:t> </a:t>
            </a:r>
            <a:r>
              <a:rPr lang="ru-RU" dirty="0" smtClean="0"/>
              <a:t>– если объект добавлен в коллекцию</a:t>
            </a:r>
          </a:p>
          <a:p>
            <a:r>
              <a:rPr lang="en-US" b="1" dirty="0" smtClean="0"/>
              <a:t>false</a:t>
            </a:r>
            <a:r>
              <a:rPr lang="en-US" dirty="0" smtClean="0"/>
              <a:t> – </a:t>
            </a:r>
            <a:r>
              <a:rPr lang="ru-RU" dirty="0" smtClean="0"/>
              <a:t>если тако объект оже есть в коллекции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1551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Множества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Множества также предоставляют методы для </a:t>
            </a:r>
            <a:r>
              <a:rPr lang="ru-RU" dirty="0"/>
              <a:t>создания объединения нескольких множеств, пересечения множеств и определения, является ли одно множество надмножеством или подмножеством другого.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67853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Кортежи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9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Кортежи (с версии С</a:t>
            </a:r>
            <a:r>
              <a:rPr lang="en-US" dirty="0" smtClean="0"/>
              <a:t># </a:t>
            </a:r>
            <a:r>
              <a:rPr lang="ru-RU" dirty="0" smtClean="0"/>
              <a:t>7.0)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Кортежи </a:t>
            </a:r>
            <a:r>
              <a:rPr lang="ru-RU" dirty="0"/>
              <a:t>предоставляют удобный способ для работы с набором </a:t>
            </a:r>
            <a:r>
              <a:rPr lang="ru-RU" dirty="0" smtClean="0"/>
              <a:t>значений.</a:t>
            </a:r>
            <a:endParaRPr lang="ru-RU" dirty="0"/>
          </a:p>
          <a:p>
            <a:r>
              <a:rPr lang="ru-RU" dirty="0"/>
              <a:t>Кортеж представляет набор значений, заключенных в круглые скобки</a:t>
            </a:r>
            <a:r>
              <a:rPr lang="ru-RU" dirty="0" smtClean="0"/>
              <a:t>:</a:t>
            </a:r>
            <a:endParaRPr lang="en-US" dirty="0" smtClean="0"/>
          </a:p>
          <a:p>
            <a:endParaRPr lang="ru-RU" dirty="0"/>
          </a:p>
          <a:p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tuple1 = (2, 11);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 tuple2 = (2, 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"Hello"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(tuple1.Item1);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(tuple2.Item2);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41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Кортежи (с версии С</a:t>
            </a:r>
            <a:r>
              <a:rPr lang="en-US" dirty="0" smtClean="0"/>
              <a:t># </a:t>
            </a:r>
            <a:r>
              <a:rPr lang="ru-RU" dirty="0" smtClean="0"/>
              <a:t>7.0)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person = (Age:2,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Name:</a:t>
            </a:r>
            <a:r>
              <a:rPr lang="en-US" sz="2800" dirty="0" err="1">
                <a:solidFill>
                  <a:srgbClr val="A31515"/>
                </a:solidFill>
                <a:latin typeface="Courier New" panose="02070309020205020404" pitchFamily="49" charset="0"/>
              </a:rPr>
              <a:t>"Bob</a:t>
            </a:r>
            <a:r>
              <a:rPr lang="en-US" sz="28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$"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person.Name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-</a:t>
            </a:r>
            <a:r>
              <a:rPr 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person.Age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ru-RU" sz="2800" dirty="0">
                <a:solidFill>
                  <a:srgbClr val="A31515"/>
                </a:solidFill>
                <a:latin typeface="Courier New" panose="02070309020205020404" pitchFamily="49" charset="0"/>
              </a:rPr>
              <a:t>лет</a:t>
            </a:r>
            <a:r>
              <a:rPr lang="ru-RU" sz="28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ru-RU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2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Name, 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Age) person = 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"Bob"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, 22);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$"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person.Name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-</a:t>
            </a:r>
            <a:r>
              <a:rPr 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person.Age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ru-RU" sz="2800" dirty="0">
                <a:solidFill>
                  <a:srgbClr val="A31515"/>
                </a:solidFill>
                <a:latin typeface="Courier New" panose="02070309020205020404" pitchFamily="49" charset="0"/>
              </a:rPr>
              <a:t>лет"</a:t>
            </a:r>
            <a:r>
              <a:rPr lang="ru-RU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2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2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(Name, Age) = 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"Bob"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, 22);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$"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{Name}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 - 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{Age}</a:t>
            </a:r>
            <a:r>
              <a:rPr lang="en-US" sz="2800" dirty="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ru-RU" sz="2800" dirty="0">
                <a:solidFill>
                  <a:srgbClr val="A31515"/>
                </a:solidFill>
                <a:latin typeface="Courier New" panose="02070309020205020404" pitchFamily="49" charset="0"/>
              </a:rPr>
              <a:t>лет"</a:t>
            </a:r>
            <a:r>
              <a:rPr lang="ru-RU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ru-RU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9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Консольный ввод-вывод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работы с консолью используются статические </a:t>
            </a:r>
            <a:r>
              <a:rPr lang="ru-RU" smtClean="0"/>
              <a:t>методы класса</a:t>
            </a:r>
            <a:r>
              <a:rPr lang="ru-RU" dirty="0"/>
              <a:t> </a:t>
            </a:r>
            <a:r>
              <a:rPr lang="ru-RU" b="1" dirty="0" err="1"/>
              <a:t>Console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7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Место языка </a:t>
            </a:r>
            <a:r>
              <a:rPr lang="en-US" dirty="0"/>
              <a:t>C</a:t>
            </a:r>
            <a:r>
              <a:rPr lang="ru-RU" dirty="0"/>
              <a:t># среди других языков программирования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1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Консольный ввод-вывод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name =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"Tom"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age = 34;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height = 1.7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200" dirty="0">
                <a:solidFill>
                  <a:srgbClr val="A31515"/>
                </a:solidFill>
                <a:latin typeface="Consolas" panose="020B0609020204030204" pitchFamily="49" charset="0"/>
              </a:rPr>
              <a:t>Имя:{0} Возраст:{2} Рост:{1}м"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name,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height,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ru-RU" sz="2200" dirty="0">
                <a:solidFill>
                  <a:srgbClr val="A31515"/>
                </a:solidFill>
                <a:latin typeface="Consolas" panose="020B0609020204030204" pitchFamily="49" charset="0"/>
              </a:rPr>
              <a:t>Имя: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name}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A31515"/>
                </a:solidFill>
                <a:latin typeface="Consolas" panose="020B0609020204030204" pitchFamily="49" charset="0"/>
              </a:rPr>
              <a:t>Возраст: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age}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  </a:t>
            </a:r>
            <a:r>
              <a:rPr lang="ru-RU" sz="2200" dirty="0">
                <a:solidFill>
                  <a:srgbClr val="A31515"/>
                </a:solidFill>
                <a:latin typeface="Consolas" panose="020B0609020204030204" pitchFamily="49" charset="0"/>
              </a:rPr>
              <a:t>Рост: </a:t>
            </a:r>
            <a:r>
              <a:rPr lang="ru-RU" sz="2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height}</a:t>
            </a:r>
            <a:r>
              <a:rPr lang="ru-RU" sz="2200" dirty="0">
                <a:solidFill>
                  <a:srgbClr val="A31515"/>
                </a:solidFill>
                <a:latin typeface="Consolas" panose="020B0609020204030204" pitchFamily="49" charset="0"/>
              </a:rPr>
              <a:t>м</a:t>
            </a:r>
            <a:r>
              <a:rPr lang="ru-RU" sz="22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.ReadKey</a:t>
            </a:r>
            <a:r>
              <a:rPr lang="en-US" sz="2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2200" dirty="0"/>
              <a:t>также можно задать: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{0, 10}</a:t>
            </a:r>
            <a:r>
              <a:rPr lang="ru-RU" sz="2200" dirty="0"/>
              <a:t>      - ширина поля</a:t>
            </a:r>
          </a:p>
          <a:p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{0:#.###}</a:t>
            </a:r>
            <a:r>
              <a:rPr lang="ru-RU" sz="2200" dirty="0"/>
              <a:t> - формат числа</a:t>
            </a:r>
            <a:endParaRPr lang="en-US" sz="2200" dirty="0"/>
          </a:p>
          <a:p>
            <a:endParaRPr lang="ru-RU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200" dirty="0"/>
          </a:p>
          <a:p>
            <a:endParaRPr lang="ru-RU" sz="2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200" dirty="0"/>
          </a:p>
          <a:p>
            <a:endParaRPr lang="ru-RU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20</a:t>
            </a:fld>
            <a:endParaRPr lang="ru-RU"/>
          </a:p>
        </p:txBody>
      </p:sp>
      <p:sp>
        <p:nvSpPr>
          <p:cNvPr id="7" name="Rounded Rectangle 6"/>
          <p:cNvSpPr/>
          <p:nvPr/>
        </p:nvSpPr>
        <p:spPr>
          <a:xfrm>
            <a:off x="202205" y="2607469"/>
            <a:ext cx="11010278" cy="6251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1833" y="3520869"/>
            <a:ext cx="11030649" cy="6251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Консольный ввод-вывод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3200" b="1" dirty="0" err="1"/>
              <a:t>Console.Write</a:t>
            </a:r>
            <a:r>
              <a:rPr lang="ru-RU" sz="3200" b="1" dirty="0"/>
              <a:t>()</a:t>
            </a:r>
            <a:r>
              <a:rPr lang="ru-RU" sz="3200" dirty="0"/>
              <a:t>, </a:t>
            </a:r>
            <a:r>
              <a:rPr lang="ru-RU" sz="3200" dirty="0" smtClean="0"/>
              <a:t>работает </a:t>
            </a:r>
            <a:r>
              <a:rPr lang="ru-RU" sz="3200" dirty="0"/>
              <a:t>точно так </a:t>
            </a:r>
            <a:r>
              <a:rPr lang="ru-RU" sz="3200" dirty="0" smtClean="0"/>
              <a:t>же, как и </a:t>
            </a:r>
            <a:r>
              <a:rPr lang="ru-RU" sz="3200" b="1" dirty="0" err="1" smtClean="0"/>
              <a:t>Console.Write</a:t>
            </a:r>
            <a:r>
              <a:rPr lang="en-US" sz="3200" b="1" dirty="0" smtClean="0"/>
              <a:t>Line</a:t>
            </a:r>
            <a:r>
              <a:rPr lang="ru-RU" sz="3200" b="1" dirty="0" smtClean="0"/>
              <a:t>()</a:t>
            </a:r>
            <a:r>
              <a:rPr lang="ru-RU" sz="3200" dirty="0" smtClean="0"/>
              <a:t> </a:t>
            </a:r>
            <a:r>
              <a:rPr lang="ru-RU" sz="3200" dirty="0"/>
              <a:t>за тем исключением, что не добавляет переход на следующую </a:t>
            </a:r>
            <a:r>
              <a:rPr lang="ru-RU" sz="3200" dirty="0" smtClean="0"/>
              <a:t>строку</a:t>
            </a:r>
            <a:r>
              <a:rPr lang="en-US" sz="3200" dirty="0" smtClean="0"/>
              <a:t>.</a:t>
            </a:r>
            <a:endParaRPr lang="ru-RU" sz="3200" dirty="0" smtClean="0"/>
          </a:p>
          <a:p>
            <a:endParaRPr lang="ru-RU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3200" dirty="0"/>
              <a:t>Для перехода на следующую строку можно записать:</a:t>
            </a:r>
          </a:p>
          <a:p>
            <a:endParaRPr lang="ru-RU" sz="3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 err="1">
                <a:solidFill>
                  <a:srgbClr val="0070C0"/>
                </a:solidFill>
                <a:latin typeface="Courier New" panose="02070309020205020404" pitchFamily="49" charset="0"/>
              </a:rPr>
              <a:t>Console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.Write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 err="1">
                <a:solidFill>
                  <a:srgbClr val="0070C0"/>
                </a:solidFill>
                <a:latin typeface="Courier New" panose="02070309020205020404" pitchFamily="49" charset="0"/>
              </a:rPr>
              <a:t>Environment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.NewLine</a:t>
            </a:r>
            <a:r>
              <a:rPr 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ru-RU" sz="3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ru-RU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ru-RU" sz="3200" dirty="0"/>
              <a:t>или</a:t>
            </a:r>
          </a:p>
          <a:p>
            <a:endParaRPr lang="ru-RU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urier New" panose="02070309020205020404" pitchFamily="49" charset="0"/>
              </a:rPr>
              <a:t>"\n"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ru-RU" sz="3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200" dirty="0" smtClean="0"/>
          </a:p>
          <a:p>
            <a:endParaRPr lang="ru-RU" sz="3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3200" dirty="0"/>
          </a:p>
          <a:p>
            <a:endParaRPr lang="ru-RU" sz="3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8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Консольный ввод-вывод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dirty="0"/>
              <a:t>Для </a:t>
            </a:r>
            <a:r>
              <a:rPr lang="ru-RU" dirty="0" smtClean="0"/>
              <a:t>ввода с консоли используется метод</a:t>
            </a:r>
            <a:r>
              <a:rPr lang="en-US" dirty="0" smtClean="0"/>
              <a:t> </a:t>
            </a:r>
            <a:r>
              <a:rPr lang="ru-RU" b="1" dirty="0" err="1" smtClean="0"/>
              <a:t>Console.ReadLine</a:t>
            </a:r>
            <a:r>
              <a:rPr lang="ru-RU" b="1" dirty="0"/>
              <a:t>()</a:t>
            </a:r>
            <a:r>
              <a:rPr lang="ru-RU" dirty="0"/>
              <a:t>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Он </a:t>
            </a:r>
            <a:r>
              <a:rPr lang="ru-RU" dirty="0"/>
              <a:t>позволяет получить введенную строку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data =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.ReadLine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  <a:endParaRPr lang="en-US" dirty="0"/>
          </a:p>
          <a:p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89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Консольный ввод-вывод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dirty="0" smtClean="0"/>
              <a:t>Метод</a:t>
            </a:r>
            <a:r>
              <a:rPr lang="ru-RU" dirty="0"/>
              <a:t> </a:t>
            </a:r>
            <a:r>
              <a:rPr lang="ru-RU" b="1" dirty="0" err="1"/>
              <a:t>Console.ReadLine</a:t>
            </a:r>
            <a:r>
              <a:rPr lang="ru-RU" b="1" dirty="0" smtClean="0"/>
              <a:t>() </a:t>
            </a:r>
            <a:r>
              <a:rPr lang="ru-RU" dirty="0" smtClean="0"/>
              <a:t>возвращает строку. Для преобразования строки в число можно использовать методы:</a:t>
            </a:r>
          </a:p>
          <a:p>
            <a:endParaRPr lang="ru-RU" b="1" dirty="0"/>
          </a:p>
          <a:p>
            <a:endParaRPr lang="en-US" b="1" dirty="0" smtClean="0"/>
          </a:p>
          <a:p>
            <a:r>
              <a:rPr lang="en-US" b="1" dirty="0" smtClean="0"/>
              <a:t>Convert.ToInt32</a:t>
            </a:r>
            <a:r>
              <a:rPr lang="en-US" b="1" dirty="0"/>
              <a:t>()</a:t>
            </a:r>
            <a:r>
              <a:rPr lang="en-US" dirty="0"/>
              <a:t> (</a:t>
            </a:r>
            <a:r>
              <a:rPr lang="ru-RU" dirty="0"/>
              <a:t>преобразует к типу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  <a:p>
            <a:r>
              <a:rPr lang="en-US" b="1" dirty="0" err="1"/>
              <a:t>Convert.ToDouble</a:t>
            </a:r>
            <a:r>
              <a:rPr lang="en-US" b="1" dirty="0"/>
              <a:t>()</a:t>
            </a:r>
            <a:r>
              <a:rPr lang="en-US" dirty="0"/>
              <a:t> (</a:t>
            </a:r>
            <a:r>
              <a:rPr lang="ru-RU" dirty="0"/>
              <a:t>преобразует к типу </a:t>
            </a:r>
            <a:r>
              <a:rPr lang="en-US" dirty="0"/>
              <a:t>double)</a:t>
            </a:r>
          </a:p>
          <a:p>
            <a:r>
              <a:rPr lang="en-US" b="1" dirty="0" err="1"/>
              <a:t>Convert.ToDecimal</a:t>
            </a:r>
            <a:r>
              <a:rPr lang="en-US" b="1" dirty="0"/>
              <a:t>()</a:t>
            </a:r>
            <a:r>
              <a:rPr lang="en-US" dirty="0"/>
              <a:t> (</a:t>
            </a:r>
            <a:r>
              <a:rPr lang="ru-RU" dirty="0"/>
              <a:t>преобразует к типу </a:t>
            </a:r>
            <a:r>
              <a:rPr lang="en-US" dirty="0"/>
              <a:t>decimal)</a:t>
            </a:r>
          </a:p>
          <a:p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Консольный </a:t>
            </a:r>
            <a:r>
              <a:rPr lang="ru-RU" dirty="0" smtClean="0"/>
              <a:t>ввод-вывод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dirty="0"/>
              <a:t>(Управляющие последовательности</a:t>
            </a:r>
            <a:r>
              <a:rPr lang="ru-RU" dirty="0" smtClean="0"/>
              <a:t>)</a:t>
            </a:r>
          </a:p>
          <a:p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24</a:t>
            </a:fld>
            <a:endParaRPr lang="ru-RU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259324"/>
              </p:ext>
            </p:extLst>
          </p:nvPr>
        </p:nvGraphicFramePr>
        <p:xfrm>
          <a:off x="1367231" y="1994280"/>
          <a:ext cx="9448159" cy="43586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526283">
                  <a:extLst>
                    <a:ext uri="{9D8B030D-6E8A-4147-A177-3AD203B41FA5}">
                      <a16:colId xmlns:a16="http://schemas.microsoft.com/office/drawing/2014/main" val="2158030776"/>
                    </a:ext>
                  </a:extLst>
                </a:gridCol>
                <a:gridCol w="6921876">
                  <a:extLst>
                    <a:ext uri="{9D8B030D-6E8A-4147-A177-3AD203B41FA5}">
                      <a16:colId xmlns:a16="http://schemas.microsoft.com/office/drawing/2014/main" val="2657906142"/>
                    </a:ext>
                  </a:extLst>
                </a:gridCol>
              </a:tblGrid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\a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</a:rPr>
                        <a:t>Звуковой сигнал (звонок)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400508286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\b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</a:rPr>
                        <a:t>Возврат на одну позицию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372838270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\f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</a:rPr>
                        <a:t>Перевод страницы (переход на новую страницу)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6678412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\n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</a:rPr>
                        <a:t>Новая строка (перевод строки)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081233018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\r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</a:rPr>
                        <a:t>Возврат каретки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967389582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\t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</a:rPr>
                        <a:t>Горизонтальная табуляция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056494660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\v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</a:rPr>
                        <a:t>Вертикальная табуляция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007468379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\0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</a:rPr>
                        <a:t>Пустой символ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898196572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\'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</a:rPr>
                        <a:t>Одинарная кавычка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231007352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\"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>
                          <a:effectLst/>
                        </a:rPr>
                        <a:t>Двойная кавычка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767014062"/>
                  </a:ext>
                </a:extLst>
              </a:tr>
              <a:tr h="336213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\\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>
                          <a:effectLst/>
                        </a:rPr>
                        <a:t>Обратная косая черта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617321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8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Переменные, константы, литералы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28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Переменные, константы, литералы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Переменная представляет </a:t>
            </a:r>
            <a:r>
              <a:rPr lang="ru-RU" dirty="0" smtClean="0"/>
              <a:t>именованную </a:t>
            </a:r>
            <a:r>
              <a:rPr lang="ru-RU" dirty="0"/>
              <a:t>область памяти, в которой хранится значение определенного типа. Переменная имеет тип, имя и значение. Тип определяет, какого рода информацию может хранить переменная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en-US" dirty="0" smtClean="0"/>
              <a:t>&lt;</a:t>
            </a:r>
            <a:r>
              <a:rPr lang="ru-RU" dirty="0" smtClean="0"/>
              <a:t>тип</a:t>
            </a:r>
            <a:r>
              <a:rPr lang="en-US" dirty="0" smtClean="0"/>
              <a:t>&gt;</a:t>
            </a:r>
            <a:r>
              <a:rPr lang="ru-RU" dirty="0" smtClean="0"/>
              <a:t> </a:t>
            </a:r>
            <a:r>
              <a:rPr lang="en-US" dirty="0" smtClean="0"/>
              <a:t>&lt;</a:t>
            </a:r>
            <a:r>
              <a:rPr lang="ru-RU" dirty="0" smtClean="0"/>
              <a:t>имя переменной</a:t>
            </a:r>
            <a:r>
              <a:rPr lang="en-US" dirty="0" smtClean="0"/>
              <a:t>&gt;</a:t>
            </a:r>
            <a:endParaRPr lang="ru-RU" dirty="0" smtClean="0"/>
          </a:p>
          <a:p>
            <a:endParaRPr lang="ru-RU" dirty="0"/>
          </a:p>
          <a:p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a;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 = 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"text"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9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Переменные, константы, литералы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ru-RU" dirty="0"/>
              <a:t>имя может содержать любые цифры, буквы и символ подчеркивания, при этом первый символ в имени должен быть буквой или символом подчеркивания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ru-RU" dirty="0"/>
              <a:t>в имени не должно быть знаков пунктуации и пробелов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ru-RU" dirty="0"/>
              <a:t>имя не может быть ключевым словом языка C</a:t>
            </a:r>
            <a:r>
              <a:rPr lang="ru-RU" dirty="0" smtClean="0"/>
              <a:t>#.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68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Переменные, константы, литералы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Константа</a:t>
            </a:r>
            <a:r>
              <a:rPr lang="ru-RU" dirty="0" smtClean="0"/>
              <a:t>, в отличие от переменной, не может менять значение </a:t>
            </a:r>
            <a:r>
              <a:rPr lang="ru-RU" dirty="0"/>
              <a:t>в процессе работы программы. </a:t>
            </a:r>
            <a:endParaRPr lang="ru-RU" dirty="0" smtClean="0"/>
          </a:p>
          <a:p>
            <a:r>
              <a:rPr lang="ru-RU" b="1" dirty="0" smtClean="0"/>
              <a:t>Константа</a:t>
            </a:r>
            <a:r>
              <a:rPr lang="ru-RU" dirty="0"/>
              <a:t> должна быть обязательно инициализирована при </a:t>
            </a:r>
            <a:r>
              <a:rPr lang="ru-RU" dirty="0" smtClean="0"/>
              <a:t>определении.</a:t>
            </a:r>
          </a:p>
          <a:p>
            <a:r>
              <a:rPr lang="ru-RU" dirty="0" smtClean="0"/>
              <a:t>Для </a:t>
            </a:r>
            <a:r>
              <a:rPr lang="ru-RU" dirty="0"/>
              <a:t>определения констант используется ключевое слово </a:t>
            </a:r>
            <a:r>
              <a:rPr lang="ru-RU" b="1" dirty="0" err="1"/>
              <a:t>const</a:t>
            </a:r>
            <a:r>
              <a:rPr lang="ru-RU" dirty="0"/>
              <a:t>, которое указывается перед типом константы</a:t>
            </a:r>
            <a:r>
              <a:rPr lang="ru-RU" dirty="0" smtClean="0"/>
              <a:t>:</a:t>
            </a:r>
            <a:endParaRPr lang="en-US" dirty="0" smtClean="0"/>
          </a:p>
          <a:p>
            <a:endParaRPr lang="en-US" dirty="0"/>
          </a:p>
          <a:p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zeroValue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0;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Переменные, константы, литералы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Литералы</a:t>
            </a:r>
            <a:r>
              <a:rPr lang="ru-RU" dirty="0"/>
              <a:t> представляют неизменяемые значения (иногда их еще называют константами). </a:t>
            </a:r>
            <a:endParaRPr lang="en-US" dirty="0" smtClean="0"/>
          </a:p>
          <a:p>
            <a:r>
              <a:rPr lang="ru-RU" dirty="0" smtClean="0"/>
              <a:t>Литералы </a:t>
            </a:r>
            <a:r>
              <a:rPr lang="ru-RU" dirty="0"/>
              <a:t>можно передавать переменным в качестве значения. </a:t>
            </a:r>
            <a:endParaRPr lang="en-US" dirty="0" smtClean="0"/>
          </a:p>
          <a:p>
            <a:r>
              <a:rPr lang="ru-RU" dirty="0" smtClean="0"/>
              <a:t>Литералы </a:t>
            </a:r>
            <a:r>
              <a:rPr lang="ru-RU" dirty="0"/>
              <a:t>бывают логическими, целочисленными, вещественными, символьными и строчными. 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62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Место языка </a:t>
            </a:r>
            <a:r>
              <a:rPr lang="en-US" sz="4000" dirty="0"/>
              <a:t>C</a:t>
            </a:r>
            <a:r>
              <a:rPr lang="ru-RU" sz="4000" dirty="0"/>
              <a:t># среди других языков программирования</a:t>
            </a:r>
            <a:endParaRPr lang="en-US" sz="40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sz="4000" dirty="0"/>
              <a:t>C# (произносится как "си </a:t>
            </a:r>
            <a:r>
              <a:rPr lang="ru-RU" sz="4000" dirty="0" err="1"/>
              <a:t>шарп</a:t>
            </a:r>
            <a:r>
              <a:rPr lang="ru-RU" sz="4000" dirty="0"/>
              <a:t>") — современный </a:t>
            </a:r>
            <a:r>
              <a:rPr lang="ru-RU" sz="4000" i="1" dirty="0"/>
              <a:t>объектно-ориентированный</a:t>
            </a:r>
            <a:r>
              <a:rPr lang="ru-RU" sz="4000" dirty="0"/>
              <a:t> и </a:t>
            </a:r>
            <a:r>
              <a:rPr lang="ru-RU" sz="4000" i="1" dirty="0" err="1"/>
              <a:t>типобезопасный</a:t>
            </a:r>
            <a:r>
              <a:rPr lang="ru-RU" sz="4000" dirty="0"/>
              <a:t> язык программирования. </a:t>
            </a:r>
            <a:endParaRPr lang="en-US" sz="4000" dirty="0"/>
          </a:p>
          <a:p>
            <a:pPr>
              <a:buNone/>
            </a:pPr>
            <a:endParaRPr lang="en-US" sz="4000" dirty="0"/>
          </a:p>
          <a:p>
            <a:pPr>
              <a:buNone/>
            </a:pPr>
            <a:r>
              <a:rPr lang="ru-RU" sz="4000" dirty="0"/>
              <a:t>C# относится к семейству языков C</a:t>
            </a:r>
            <a:endParaRPr lang="en-US" dirty="0"/>
          </a:p>
          <a:p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58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Переменные, константы, литералы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Логические литералы: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ru-RU" dirty="0"/>
              <a:t> (истина) и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ru-RU" dirty="0"/>
              <a:t> (ложь).</a:t>
            </a:r>
          </a:p>
          <a:p>
            <a:r>
              <a:rPr lang="ru-RU" dirty="0"/>
              <a:t>Целочисленные литералы: 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ru-RU" dirty="0"/>
              <a:t>, 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-7</a:t>
            </a:r>
            <a:r>
              <a:rPr lang="ru-RU" dirty="0"/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0b100001</a:t>
            </a:r>
            <a:r>
              <a:rPr lang="ru-RU" dirty="0"/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0x0A</a:t>
            </a:r>
            <a:r>
              <a:rPr lang="ru-RU" dirty="0"/>
              <a:t>.</a:t>
            </a:r>
          </a:p>
          <a:p>
            <a:r>
              <a:rPr lang="ru-RU" dirty="0"/>
              <a:t>Вещественные литералы: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-0.38</a:t>
            </a:r>
            <a:r>
              <a:rPr lang="ru-RU" dirty="0"/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1.2E-1</a:t>
            </a:r>
            <a:r>
              <a:rPr lang="ru-RU" dirty="0"/>
              <a:t>.</a:t>
            </a:r>
          </a:p>
          <a:p>
            <a:r>
              <a:rPr lang="ru-RU" dirty="0"/>
              <a:t>Символьные литералы: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'A'</a:t>
            </a:r>
            <a:r>
              <a:rPr lang="ru-RU" dirty="0"/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'\n'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'\x78'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'\u0421'</a:t>
            </a:r>
            <a:r>
              <a:rPr lang="en-US" dirty="0"/>
              <a:t>, 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"Компания \"Рога и копыта\""</a:t>
            </a:r>
            <a:r>
              <a:rPr lang="en-US" dirty="0"/>
              <a:t>,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@"There is \t no tab"</a:t>
            </a: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7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Переменные, константы, литералы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123х0</a:t>
            </a:r>
            <a:r>
              <a:rPr lang="ru-RU" dirty="0"/>
              <a:t>	</a:t>
            </a:r>
            <a:r>
              <a:rPr lang="en-US" dirty="0"/>
              <a:t>	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-14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		234L	-13ul</a:t>
            </a:r>
            <a:endParaRPr lang="ru-RU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ru-RU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/>
              <a:t> –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ru-RU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ulong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ru-RU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ru-RU" dirty="0"/>
              <a:t> –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ru-RU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ulong</a:t>
            </a:r>
            <a:endParaRPr lang="ru-RU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ru-RU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ru-RU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ru-RU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ru-RU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ru-RU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ru-RU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ru-RU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ru-RU" dirty="0"/>
              <a:t> –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ulong</a:t>
            </a:r>
            <a:endParaRPr lang="ru-RU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ru-RU" dirty="0"/>
          </a:p>
          <a:p>
            <a:pPr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12.56</a:t>
            </a:r>
            <a:r>
              <a:rPr lang="ru-RU" dirty="0"/>
              <a:t>		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12.34f</a:t>
            </a:r>
            <a:r>
              <a:rPr lang="ru-RU" dirty="0"/>
              <a:t>		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12.34d</a:t>
            </a:r>
            <a:r>
              <a:rPr lang="ru-RU" dirty="0"/>
              <a:t>		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12.34m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/>
              <a:t>–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	d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/>
              <a:t>–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	m </a:t>
            </a:r>
            <a:r>
              <a:rPr lang="ru-RU" dirty="0" err="1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/>
              <a:t>–</a:t>
            </a:r>
            <a:r>
              <a:rPr lang="ru-R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endParaRPr lang="ru-R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4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286603"/>
            <a:ext cx="11483340" cy="865541"/>
          </a:xfrm>
        </p:spPr>
        <p:txBody>
          <a:bodyPr>
            <a:normAutofit fontScale="90000"/>
          </a:bodyPr>
          <a:lstStyle/>
          <a:p>
            <a:r>
              <a:rPr lang="ru-RU" dirty="0"/>
              <a:t> </a:t>
            </a:r>
            <a:r>
              <a:rPr lang="ru-RU" sz="5300" dirty="0"/>
              <a:t>Область видимости (контекст) переменных</a:t>
            </a:r>
            <a:endParaRPr lang="be-BY" sz="53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2900" y="1415966"/>
            <a:ext cx="11567160" cy="4053017"/>
          </a:xfrm>
        </p:spPr>
        <p:txBody>
          <a:bodyPr>
            <a:noAutofit/>
          </a:bodyPr>
          <a:lstStyle/>
          <a:p>
            <a:r>
              <a:rPr lang="ru-RU" sz="2800" dirty="0"/>
              <a:t>Каждая переменная доступна в рамках определенного контекста или области видимость. Вне этого контекста переменная уже не существует.</a:t>
            </a:r>
          </a:p>
          <a:p>
            <a:r>
              <a:rPr lang="ru-RU" sz="2800" dirty="0" smtClean="0"/>
              <a:t>Существуют </a:t>
            </a:r>
            <a:r>
              <a:rPr lang="ru-RU" sz="2800" dirty="0"/>
              <a:t>различные контексты: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ru-RU" sz="2800" dirty="0" smtClean="0"/>
              <a:t>	Контекст </a:t>
            </a:r>
            <a:r>
              <a:rPr lang="ru-RU" sz="2800" dirty="0"/>
              <a:t>класса. Переменные, определенные на уровне класса, доступны в </a:t>
            </a:r>
            <a:r>
              <a:rPr lang="ru-RU" sz="2800" dirty="0" smtClean="0"/>
              <a:t>	любом </a:t>
            </a:r>
            <a:r>
              <a:rPr lang="ru-RU" sz="2800" dirty="0"/>
              <a:t>методе этого класса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ru-RU" sz="2800" dirty="0" smtClean="0"/>
              <a:t>	Контекст </a:t>
            </a:r>
            <a:r>
              <a:rPr lang="ru-RU" sz="2800" dirty="0"/>
              <a:t>метода. Переменные, определенные на уровне метода, являются </a:t>
            </a:r>
            <a:r>
              <a:rPr lang="ru-RU" sz="2800" dirty="0" smtClean="0"/>
              <a:t>	локальными </a:t>
            </a:r>
            <a:r>
              <a:rPr lang="ru-RU" sz="2800" dirty="0"/>
              <a:t>и доступны только в рамках данного метода. В других методах они </a:t>
            </a:r>
            <a:r>
              <a:rPr lang="ru-RU" sz="2800" dirty="0" smtClean="0"/>
              <a:t>	недоступны</a:t>
            </a:r>
            <a:endParaRPr lang="ru-RU" sz="2800" dirty="0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ru-RU" sz="2800" dirty="0" smtClean="0"/>
              <a:t>	Контекст </a:t>
            </a:r>
            <a:r>
              <a:rPr lang="ru-RU" sz="2800" dirty="0"/>
              <a:t>блока кода. Переменные, определенные на уровне блока кода, также </a:t>
            </a:r>
            <a:r>
              <a:rPr lang="ru-RU" sz="2800" dirty="0" smtClean="0"/>
              <a:t>	являются </a:t>
            </a:r>
            <a:r>
              <a:rPr lang="ru-RU" sz="2800" dirty="0"/>
              <a:t>локальными и доступны только в рамках данного блока. Вне своего </a:t>
            </a:r>
            <a:r>
              <a:rPr lang="ru-RU" sz="2800" dirty="0" smtClean="0"/>
              <a:t>	блока </a:t>
            </a:r>
            <a:r>
              <a:rPr lang="ru-RU" sz="2800" dirty="0"/>
              <a:t>кода они </a:t>
            </a:r>
            <a:r>
              <a:rPr lang="ru-RU" sz="2800" dirty="0" smtClean="0"/>
              <a:t>недоступны</a:t>
            </a:r>
            <a:r>
              <a:rPr lang="ru-RU" sz="2800" dirty="0"/>
              <a:t>.</a:t>
            </a:r>
            <a:endParaRPr lang="be-BY" sz="28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E725E7-0638-4DF5-A773-6C31B7BC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Модификатор </a:t>
            </a:r>
            <a:r>
              <a:rPr lang="en-US" dirty="0"/>
              <a:t>r</a:t>
            </a:r>
            <a:r>
              <a:rPr lang="ru-RU" dirty="0" err="1"/>
              <a:t>ead</a:t>
            </a:r>
            <a:r>
              <a:rPr lang="en-US" dirty="0"/>
              <a:t>o</a:t>
            </a:r>
            <a:r>
              <a:rPr lang="ru-RU" dirty="0" err="1"/>
              <a:t>nly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Для полей пользовательских типов возможно применение модификатора </a:t>
            </a:r>
            <a:r>
              <a:rPr lang="en-US" sz="3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ru-RU" sz="3200" dirty="0" smtClean="0"/>
              <a:t>, </a:t>
            </a:r>
            <a:r>
              <a:rPr lang="ru-RU" sz="3200" dirty="0"/>
              <a:t>который фактически превращает их в константу. </a:t>
            </a:r>
            <a:endParaRPr lang="en-US" sz="3200" dirty="0" smtClean="0"/>
          </a:p>
          <a:p>
            <a:r>
              <a:rPr lang="ru-RU" sz="3200" dirty="0" smtClean="0"/>
              <a:t>Однако </a:t>
            </a:r>
            <a:r>
              <a:rPr lang="ru-RU" sz="3200" dirty="0"/>
              <a:t>в отличие от констант, тип такого поля может быть любым:</a:t>
            </a:r>
          </a:p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Age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;</a:t>
            </a:r>
          </a:p>
          <a:p>
            <a:endParaRPr lang="be-BY" sz="32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43CA9E-2400-4D64-AE64-64C7304E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5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552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Модификаторы </a:t>
            </a:r>
            <a:r>
              <a:rPr lang="ru-RU" dirty="0"/>
              <a:t>доступа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1608" y="1402480"/>
            <a:ext cx="10515600" cy="5057305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ru-RU" dirty="0"/>
              <a:t> </a:t>
            </a:r>
            <a:r>
              <a:rPr lang="ru-RU" dirty="0" smtClean="0"/>
              <a:t>публичный</a:t>
            </a:r>
            <a:r>
              <a:rPr lang="ru-RU" dirty="0"/>
              <a:t>, общедоступный класс или член класса. Такой член класса доступен из любого места в коде, а также из других программ и сборок.</a:t>
            </a:r>
            <a:endParaRPr lang="en-US" dirty="0"/>
          </a:p>
          <a:p>
            <a:pPr lvl="0"/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ru-RU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rivate</a:t>
            </a:r>
            <a:r>
              <a:rPr lang="ru-RU" dirty="0" smtClean="0"/>
              <a:t> закрытый </a:t>
            </a:r>
            <a:r>
              <a:rPr lang="ru-RU" dirty="0"/>
              <a:t>класс или член класса. Представляет полную противоположность модификатору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ru-RU" dirty="0"/>
              <a:t>. Такой закрытый класс или член класса доступен только из кода в том же классе или контексте</a:t>
            </a:r>
            <a:r>
              <a:rPr lang="ru-RU" dirty="0" smtClean="0"/>
              <a:t>.</a:t>
            </a:r>
          </a:p>
          <a:p>
            <a:pPr lvl="0"/>
            <a:r>
              <a:rPr lang="ru-RU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ru-RU" dirty="0" smtClean="0"/>
              <a:t> </a:t>
            </a:r>
            <a:r>
              <a:rPr lang="ru-RU" dirty="0"/>
              <a:t>такой член класса доступен из любого места в текущем классе или в производных классах. При этом производные классы могут располагаться в других сборках.</a:t>
            </a:r>
            <a:endParaRPr lang="en-US" dirty="0"/>
          </a:p>
          <a:p>
            <a:pPr lvl="0"/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internal</a:t>
            </a:r>
            <a:r>
              <a:rPr lang="ru-RU" dirty="0" smtClean="0"/>
              <a:t> </a:t>
            </a:r>
            <a:r>
              <a:rPr lang="ru-RU" dirty="0"/>
              <a:t>класс и члены класса с подобным модификатором доступны из любого места кода в той же сборке, однако он недоступен для других программ и сборок (как в случае с модификатором </a:t>
            </a:r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ru-RU" dirty="0" smtClean="0"/>
              <a:t>).</a:t>
            </a:r>
          </a:p>
          <a:p>
            <a:pPr lvl="0"/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internal</a:t>
            </a:r>
            <a:r>
              <a:rPr lang="en-US" dirty="0" smtClean="0"/>
              <a:t> </a:t>
            </a:r>
            <a:r>
              <a:rPr lang="ru-RU" dirty="0"/>
              <a:t>совмещает функционал двух модификаторов. Классы и члены класса с таким модификатором доступны из текущей сборки и из производных классов</a:t>
            </a:r>
            <a:r>
              <a:rPr lang="ru-RU" dirty="0" smtClean="0"/>
              <a:t>.</a:t>
            </a:r>
          </a:p>
          <a:p>
            <a:r>
              <a:rPr lang="ru-RU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ru-RU" dirty="0" smtClean="0"/>
              <a:t> </a:t>
            </a:r>
            <a:r>
              <a:rPr lang="ru-RU" dirty="0"/>
              <a:t>такой член класса доступен из любого места в текущем классе или в производных классах, которые определены в той же сборке.</a:t>
            </a:r>
            <a:endParaRPr lang="en-US" dirty="0"/>
          </a:p>
          <a:p>
            <a:pPr lvl="0"/>
            <a:endParaRPr lang="en-US" dirty="0"/>
          </a:p>
          <a:p>
            <a:endParaRPr lang="be-BY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5BC2CC-EC36-464B-8472-DC42C8D3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6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Типы данных в языке </a:t>
            </a:r>
            <a:r>
              <a:rPr lang="en-US" dirty="0"/>
              <a:t>C</a:t>
            </a:r>
            <a:r>
              <a:rPr lang="ru-RU" dirty="0" smtClean="0"/>
              <a:t>#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7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720" y="720317"/>
            <a:ext cx="11312434" cy="64427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СИСТЕМА </a:t>
            </a:r>
            <a:r>
              <a:rPr lang="ru-RU" dirty="0"/>
              <a:t>ТИПОВ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8744" y="1515291"/>
            <a:ext cx="11223173" cy="4606835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dirty="0"/>
              <a:t>Переменная структурного типа содержит непосредственно данные и размещается в стеке</a:t>
            </a:r>
            <a:r>
              <a:rPr lang="ru-RU" sz="3200" dirty="0" smtClean="0"/>
              <a:t>.</a:t>
            </a: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>
              <a:buNone/>
            </a:pPr>
            <a:r>
              <a:rPr lang="ru-RU" sz="2800" i="1" dirty="0"/>
              <a:t>Структурными типами являются примитивные типы, перечисления и структуры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>
              <a:buNone/>
            </a:pPr>
            <a:endParaRPr lang="ru-RU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dirty="0"/>
              <a:t> Переменная ссылочного типа, далее называемая </a:t>
            </a:r>
            <a:r>
              <a:rPr lang="ru-RU" sz="3200" i="1" dirty="0"/>
              <a:t>объектом</a:t>
            </a:r>
            <a:r>
              <a:rPr lang="ru-RU" sz="3200" dirty="0"/>
              <a:t>, содержит ссылку на данные, которые размещены в управляемой динамической памяти</a:t>
            </a:r>
            <a:r>
              <a:rPr lang="ru-RU" sz="3200" dirty="0" smtClean="0"/>
              <a:t>.</a:t>
            </a:r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ru-RU" sz="3200" dirty="0"/>
          </a:p>
          <a:p>
            <a:pPr>
              <a:buNone/>
            </a:pPr>
            <a:r>
              <a:rPr lang="ru-RU" sz="2800" i="1" dirty="0"/>
              <a:t>Ссылочные типы – это классы, интерфейсы, массивы и делегаты</a:t>
            </a:r>
            <a:r>
              <a:rPr lang="ru-RU" sz="2800" i="1" dirty="0" smtClean="0"/>
              <a:t>.</a:t>
            </a:r>
            <a:endParaRPr lang="en-US" sz="2800" i="1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be-BY" sz="3200" dirty="0"/>
          </a:p>
          <a:p>
            <a:endParaRPr lang="be-BY" sz="240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87A06-F68A-4FE5-AF17-D4A70A2E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99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720" y="720317"/>
            <a:ext cx="11312434" cy="64427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СИСТЕМА </a:t>
            </a:r>
            <a:r>
              <a:rPr lang="ru-RU" dirty="0"/>
              <a:t>ТИПОВ</a:t>
            </a:r>
            <a:endParaRPr lang="be-BY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987A06-F68A-4FE5-AF17-D4A70A2E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37</a:t>
            </a:fld>
            <a:endParaRPr lang="ru-RU"/>
          </a:p>
        </p:txBody>
      </p:sp>
      <p:pic>
        <p:nvPicPr>
          <p:cNvPr id="8" name="Рисунок 3">
            <a:extLst>
              <a:ext uri="{FF2B5EF4-FFF2-40B4-BE49-F238E27FC236}">
                <a16:creationId xmlns:a16="http://schemas.microsoft.com/office/drawing/2014/main" id="{F0357672-B274-49AE-8951-8A4A38576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460" y="1420813"/>
            <a:ext cx="8579555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7656"/>
          </a:xfrm>
        </p:spPr>
        <p:txBody>
          <a:bodyPr>
            <a:normAutofit fontScale="90000"/>
          </a:bodyPr>
          <a:lstStyle/>
          <a:p>
            <a:r>
              <a:rPr lang="ru-RU" dirty="0"/>
              <a:t>Числовые типы</a:t>
            </a:r>
            <a:endParaRPr lang="be-BY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448236" y="1449109"/>
          <a:ext cx="11295528" cy="4555826"/>
        </p:xfrm>
        <a:graphic>
          <a:graphicData uri="http://schemas.openxmlformats.org/drawingml/2006/table">
            <a:tbl>
              <a:tblPr/>
              <a:tblGrid>
                <a:gridCol w="1855693">
                  <a:extLst>
                    <a:ext uri="{9D8B030D-6E8A-4147-A177-3AD203B41FA5}">
                      <a16:colId xmlns:a16="http://schemas.microsoft.com/office/drawing/2014/main" val="3176384608"/>
                    </a:ext>
                  </a:extLst>
                </a:gridCol>
                <a:gridCol w="1473544">
                  <a:extLst>
                    <a:ext uri="{9D8B030D-6E8A-4147-A177-3AD203B41FA5}">
                      <a16:colId xmlns:a16="http://schemas.microsoft.com/office/drawing/2014/main" val="3783710571"/>
                    </a:ext>
                  </a:extLst>
                </a:gridCol>
                <a:gridCol w="1722374">
                  <a:extLst>
                    <a:ext uri="{9D8B030D-6E8A-4147-A177-3AD203B41FA5}">
                      <a16:colId xmlns:a16="http://schemas.microsoft.com/office/drawing/2014/main" val="2893337219"/>
                    </a:ext>
                  </a:extLst>
                </a:gridCol>
                <a:gridCol w="6243917">
                  <a:extLst>
                    <a:ext uri="{9D8B030D-6E8A-4147-A177-3AD203B41FA5}">
                      <a16:colId xmlns:a16="http://schemas.microsoft.com/office/drawing/2014/main" val="66556464"/>
                    </a:ext>
                  </a:extLst>
                </a:gridCol>
              </a:tblGrid>
              <a:tr h="857876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Категория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Размер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(бит)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Имя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типа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Диапазон/Точность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770413"/>
                  </a:ext>
                </a:extLst>
              </a:tr>
              <a:tr h="202554">
                <a:tc rowSpan="4"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Знаковые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целые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sbyte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–128...127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680394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short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–32 768...32 767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439061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–2 147 483 648...2 147 483 647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023015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-9 223 372 036 854 775 808...9 223 372 036 854 775 807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883645"/>
                  </a:ext>
                </a:extLst>
              </a:tr>
              <a:tr h="202554">
                <a:tc rowSpan="4"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Беззнаковые целые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0...255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16102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ushort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0...65535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839158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uint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0...4294967295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257953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ulong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0...18446744073709551615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05440"/>
                  </a:ext>
                </a:extLst>
              </a:tr>
              <a:tr h="343150">
                <a:tc rowSpan="3"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Вещественные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Точность: от 1.5 × 10</a:t>
                      </a:r>
                      <a:r>
                        <a:rPr lang="ru-RU" sz="20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−45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до 3.4 × 10</a:t>
                      </a:r>
                      <a:r>
                        <a:rPr lang="ru-RU" sz="20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7 цифр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83550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Точность: от 5.0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ru-RU" sz="2000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−324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до 1.7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ru-RU" sz="2000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308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15 цифр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164238"/>
                  </a:ext>
                </a:extLst>
              </a:tr>
              <a:tr h="343150"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</a:t>
                      </a:r>
                      <a:endParaRPr lang="be-BY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decimal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Точность: от 1.0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ru-RU" sz="2000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−28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до 7.9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ru-RU" sz="2000" baseline="30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28 цифр</a:t>
                      </a:r>
                      <a:endParaRPr lang="be-BY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41" marR="6434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174367"/>
                  </a:ext>
                </a:extLst>
              </a:tr>
            </a:tbl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49109D-D939-4F7F-8AE1-F333C0C0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55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Строки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При работе с символами и строками в C# используется кодировка </a:t>
            </a:r>
            <a:r>
              <a:rPr lang="ru-RU" sz="3200" dirty="0" err="1" smtClean="0"/>
              <a:t>Unicode</a:t>
            </a:r>
            <a:r>
              <a:rPr lang="ru-RU" sz="3200" dirty="0" smtClean="0"/>
              <a:t>. </a:t>
            </a:r>
            <a:endParaRPr lang="en-US" sz="3200" dirty="0" smtClean="0"/>
          </a:p>
          <a:p>
            <a:r>
              <a:rPr lang="ru-RU" sz="3200" dirty="0" smtClean="0"/>
              <a:t>Тип </a:t>
            </a:r>
            <a:r>
              <a:rPr lang="en-US" sz="3200" dirty="0" smtClean="0"/>
              <a:t>char</a:t>
            </a:r>
            <a:r>
              <a:rPr lang="ru-RU" sz="3200" dirty="0" smtClean="0"/>
              <a:t> представляет символ в 16-битной </a:t>
            </a:r>
            <a:r>
              <a:rPr lang="ru-RU" sz="3200" dirty="0" err="1" smtClean="0"/>
              <a:t>Unicode</a:t>
            </a:r>
            <a:r>
              <a:rPr lang="ru-RU" sz="3200" dirty="0" smtClean="0"/>
              <a:t>-кодировке, тип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ru-RU" sz="3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tring</a:t>
            </a:r>
            <a:r>
              <a:rPr lang="ru-RU" sz="3200" dirty="0" smtClean="0"/>
              <a:t> – это последовательность </a:t>
            </a:r>
            <a:r>
              <a:rPr lang="ru-RU" sz="3200" dirty="0" err="1" smtClean="0"/>
              <a:t>Unicode</a:t>
            </a:r>
            <a:r>
              <a:rPr lang="ru-RU" sz="3200" dirty="0" smtClean="0"/>
              <a:t>-символов. </a:t>
            </a:r>
            <a:endParaRPr lang="en-US" sz="3200" dirty="0" smtClean="0"/>
          </a:p>
          <a:p>
            <a:r>
              <a:rPr lang="ru-RU" sz="3200" dirty="0" smtClean="0"/>
              <a:t>Хотя тип </a:t>
            </a:r>
            <a:r>
              <a:rPr lang="en-US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ru-RU" sz="3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tring</a:t>
            </a:r>
            <a:r>
              <a:rPr lang="ru-RU" sz="3200" dirty="0" smtClean="0"/>
              <a:t> относится к примитивным, переменная этого типа хранит адрес строки в динамической памяти.</a:t>
            </a:r>
            <a:endParaRPr lang="be-BY" sz="3200" dirty="0" smtClean="0"/>
          </a:p>
          <a:p>
            <a:endParaRPr lang="be-BY" sz="32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6564F82-793A-4F82-8163-E28ECB7D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66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Место языка </a:t>
            </a:r>
            <a:r>
              <a:rPr lang="en-US" sz="4000" dirty="0"/>
              <a:t>C</a:t>
            </a:r>
            <a:r>
              <a:rPr lang="ru-RU" sz="4000" dirty="0"/>
              <a:t># среди других языков программирования</a:t>
            </a:r>
            <a:endParaRPr lang="en-US" sz="40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Главный архитектор языка с момента его первой версии - Андерс </a:t>
            </a:r>
            <a:r>
              <a:rPr lang="ru-RU" dirty="0" err="1"/>
              <a:t>Хейлсберг</a:t>
            </a:r>
            <a:r>
              <a:rPr lang="ru-RU" dirty="0"/>
              <a:t> (создатель </a:t>
            </a:r>
            <a:r>
              <a:rPr lang="ru-RU" dirty="0" err="1"/>
              <a:t>Turbo</a:t>
            </a:r>
            <a:r>
              <a:rPr lang="ru-RU" dirty="0"/>
              <a:t> </a:t>
            </a:r>
            <a:r>
              <a:rPr lang="ru-RU" dirty="0" err="1"/>
              <a:t>Pascal</a:t>
            </a:r>
            <a:r>
              <a:rPr lang="ru-RU" dirty="0"/>
              <a:t> и архитектор </a:t>
            </a:r>
            <a:r>
              <a:rPr lang="ru-RU" dirty="0" err="1"/>
              <a:t>Delphi</a:t>
            </a:r>
            <a:r>
              <a:rPr lang="ru-RU" dirty="0"/>
              <a:t>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568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Синонимы типов в </a:t>
            </a:r>
            <a:r>
              <a:rPr lang="en-US" dirty="0"/>
              <a:t>Framework Class Library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Имя примитивного типа в языке </a:t>
            </a:r>
            <a:r>
              <a:rPr lang="en-US" sz="3200" dirty="0"/>
              <a:t>C</a:t>
            </a:r>
            <a:r>
              <a:rPr lang="ru-RU" sz="3200" dirty="0"/>
              <a:t># является синонимом соответствующего типа </a:t>
            </a:r>
            <a:r>
              <a:rPr lang="en-US" sz="3200" dirty="0"/>
              <a:t>Framework Class Library</a:t>
            </a:r>
            <a:r>
              <a:rPr lang="ru-RU" sz="3200" dirty="0"/>
              <a:t>. </a:t>
            </a:r>
            <a:endParaRPr lang="ru-RU" sz="3200" dirty="0" smtClean="0"/>
          </a:p>
          <a:p>
            <a:r>
              <a:rPr lang="ru-RU" sz="3200" dirty="0" smtClean="0"/>
              <a:t>Например</a:t>
            </a:r>
            <a:r>
              <a:rPr lang="ru-RU" sz="3200" dirty="0"/>
              <a:t>:</a:t>
            </a:r>
            <a:r>
              <a:rPr lang="ru-RU" sz="3200" dirty="0" smtClean="0"/>
              <a:t>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dirty="0" smtClean="0"/>
              <a:t>типу </a:t>
            </a:r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3200" dirty="0"/>
              <a:t> в </a:t>
            </a:r>
            <a:r>
              <a:rPr lang="en-US" sz="3200" dirty="0"/>
              <a:t>C</a:t>
            </a:r>
            <a:r>
              <a:rPr lang="ru-RU" sz="3200" dirty="0"/>
              <a:t># соответствует тип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System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32</a:t>
            </a:r>
            <a:r>
              <a:rPr lang="ru-RU" sz="3200" dirty="0"/>
              <a:t>, </a:t>
            </a:r>
            <a:endParaRPr lang="ru-RU" sz="32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dirty="0" smtClean="0"/>
              <a:t>типу </a:t>
            </a:r>
            <a:r>
              <a:rPr lang="ru-R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ru-RU" sz="3200" dirty="0"/>
              <a:t> – тип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System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Single</a:t>
            </a:r>
            <a:r>
              <a:rPr lang="ru-RU" sz="3200" dirty="0"/>
              <a:t> и т. д.</a:t>
            </a:r>
            <a:endParaRPr lang="be-BY" sz="3200" dirty="0"/>
          </a:p>
          <a:p>
            <a:endParaRPr lang="be-BY" sz="32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1B8245-C0A0-45F6-B623-79CB0DEE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77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1973"/>
          </a:xfrm>
        </p:spPr>
        <p:txBody>
          <a:bodyPr/>
          <a:lstStyle/>
          <a:p>
            <a:r>
              <a:rPr lang="ru-RU" dirty="0"/>
              <a:t>Неявная </a:t>
            </a:r>
            <a:r>
              <a:rPr lang="ru-RU" dirty="0" smtClean="0"/>
              <a:t>типизация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4944" y="1845734"/>
            <a:ext cx="10963656" cy="402336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При использовании ключевого слова </a:t>
            </a:r>
            <a:r>
              <a:rPr lang="ru-RU" sz="3200" dirty="0" err="1" smtClean="0"/>
              <a:t>var</a:t>
            </a:r>
            <a:r>
              <a:rPr lang="ru-RU" sz="3200" dirty="0" smtClean="0"/>
              <a:t> компилятор сам определяет тип данных.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hello = "Hell to World";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c = 20;</a:t>
            </a:r>
            <a:endParaRPr lang="ru-RU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3200" dirty="0" smtClean="0"/>
              <a:t>Но для этого необходимо сразу присваивать значение переменной и нельзя использовать литерал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4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9821"/>
          </a:xfrm>
        </p:spPr>
        <p:txBody>
          <a:bodyPr/>
          <a:lstStyle/>
          <a:p>
            <a:r>
              <a:rPr lang="ru-RU" dirty="0"/>
              <a:t>Пользовательские типы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9204" y="1324947"/>
            <a:ext cx="11274552" cy="4599478"/>
          </a:xfrm>
        </p:spPr>
        <p:txBody>
          <a:bodyPr>
            <a:noAutofit/>
          </a:bodyPr>
          <a:lstStyle/>
          <a:p>
            <a:r>
              <a:rPr lang="ru-RU" sz="2800" dirty="0"/>
              <a:t>1. </a:t>
            </a:r>
            <a:r>
              <a:rPr lang="ru-RU" sz="2800" b="1" dirty="0"/>
              <a:t>Класс</a:t>
            </a:r>
            <a:r>
              <a:rPr lang="ru-RU" sz="2800" dirty="0"/>
              <a:t> – тип, поддерживающий всю функциональность объектно-ориентированного программирования, включая наследование и полиморфизм.</a:t>
            </a:r>
            <a:endParaRPr lang="be-BY" sz="2800" dirty="0"/>
          </a:p>
          <a:p>
            <a:r>
              <a:rPr lang="ru-RU" sz="2800" dirty="0"/>
              <a:t>2. </a:t>
            </a:r>
            <a:r>
              <a:rPr lang="ru-RU" sz="2800" b="1" dirty="0"/>
              <a:t>Структура</a:t>
            </a:r>
            <a:r>
              <a:rPr lang="ru-RU" sz="2800" dirty="0"/>
              <a:t> – тип, обеспечивающий всю функциональность </a:t>
            </a:r>
            <a:r>
              <a:rPr lang="ru-RU" sz="2800" dirty="0" err="1"/>
              <a:t>ООП</a:t>
            </a:r>
            <a:r>
              <a:rPr lang="ru-RU" sz="2800" dirty="0"/>
              <a:t>, кроме наследования. Структура в </a:t>
            </a:r>
            <a:r>
              <a:rPr lang="en-US" sz="2800" dirty="0"/>
              <a:t>C</a:t>
            </a:r>
            <a:r>
              <a:rPr lang="ru-RU" sz="2800" dirty="0"/>
              <a:t># очень похожа на класс, за исключением метода размещения в памяти и отсутствия поддержки наследования.</a:t>
            </a:r>
            <a:endParaRPr lang="be-BY" sz="2800" dirty="0"/>
          </a:p>
          <a:p>
            <a:r>
              <a:rPr lang="ru-RU" sz="2800" dirty="0"/>
              <a:t>3. </a:t>
            </a:r>
            <a:r>
              <a:rPr lang="ru-RU" sz="2800" b="1" dirty="0"/>
              <a:t>Интерфейс</a:t>
            </a:r>
            <a:r>
              <a:rPr lang="ru-RU" sz="2800" dirty="0"/>
              <a:t> – абстрактный тип, реализуемый классами и структурами для обеспечения оговоренной функциональности.</a:t>
            </a:r>
            <a:endParaRPr lang="be-BY" sz="2800" dirty="0"/>
          </a:p>
          <a:p>
            <a:r>
              <a:rPr lang="ru-RU" sz="2800" dirty="0"/>
              <a:t>4. </a:t>
            </a:r>
            <a:r>
              <a:rPr lang="ru-RU" sz="2800" b="1" dirty="0"/>
              <a:t>Массив</a:t>
            </a:r>
            <a:r>
              <a:rPr lang="ru-RU" sz="2800" dirty="0"/>
              <a:t> – пользовательский тип для представления упорядоченного набора значений некоторых (примитивных или пользовательских) типов.</a:t>
            </a:r>
            <a:endParaRPr lang="be-BY" sz="2800" dirty="0"/>
          </a:p>
          <a:p>
            <a:r>
              <a:rPr lang="ru-RU" sz="2800" dirty="0"/>
              <a:t>5. </a:t>
            </a:r>
            <a:r>
              <a:rPr lang="ru-RU" sz="2800" b="1" dirty="0"/>
              <a:t>Перечисление</a:t>
            </a:r>
            <a:r>
              <a:rPr lang="ru-RU" sz="2800" dirty="0"/>
              <a:t> – тип, содержащий в качестве членов именованные целочисленные константы.</a:t>
            </a:r>
            <a:endParaRPr lang="be-BY" sz="2800" dirty="0"/>
          </a:p>
          <a:p>
            <a:r>
              <a:rPr lang="ru-RU" sz="2800" dirty="0"/>
              <a:t>6. </a:t>
            </a:r>
            <a:r>
              <a:rPr lang="ru-RU" sz="2800" b="1" dirty="0"/>
              <a:t>Делегат</a:t>
            </a:r>
            <a:r>
              <a:rPr lang="ru-RU" sz="2800" dirty="0"/>
              <a:t> – пользовательский тип для представления ссылок на методы.</a:t>
            </a:r>
            <a:endParaRPr lang="be-BY" sz="2800" dirty="0"/>
          </a:p>
          <a:p>
            <a:endParaRPr lang="be-BY" sz="28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B9D61F7-4E77-47D7-AB44-4957C199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43</a:t>
            </a:fld>
            <a:endParaRPr lang="ru-RU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6948" y="1420837"/>
            <a:ext cx="1155962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Если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литерал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не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имеет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суффикса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его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типом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будет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первый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из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следующих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типов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, в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котором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может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быть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представлено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его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значение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: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171717"/>
              </a:solidFill>
              <a:latin typeface="+mn-lt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int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,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uint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, 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long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,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</a:rPr>
              <a:t>ulong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latin typeface="+mn-lt"/>
                <a:cs typeface="Segoe UI" panose="020B0502040204020203" pitchFamily="34" charset="0"/>
              </a:rPr>
              <a:t>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57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13" t="33175" r="54715" b="47336"/>
          <a:stretch/>
        </p:blipFill>
        <p:spPr>
          <a:xfrm>
            <a:off x="803287" y="2185851"/>
            <a:ext cx="9773272" cy="3361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44</a:t>
            </a:fld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231423" y="2839917"/>
            <a:ext cx="1151792" cy="685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5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типы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45</a:t>
            </a:fld>
            <a:endParaRPr lang="ru-RU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6948" y="1420837"/>
            <a:ext cx="11263532" cy="3529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41224" tIns="101568" rIns="0" bIns="101568" numCol="1" anchor="t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Если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у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литерала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есть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суффикс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 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или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 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его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типом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будет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первый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из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следующих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типов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, в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котором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может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быть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представлено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его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значение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: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uint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,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ulong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.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Если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у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литерала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есть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суффикс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 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 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или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 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его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типом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будет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первый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из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следующих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типов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, в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котором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может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быть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представлено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его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значение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: 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long,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ulong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171717"/>
                </a:solidFill>
                <a:effectLst/>
                <a:cs typeface="Segoe UI" panose="020B0502040204020203" pitchFamily="34" charset="0"/>
              </a:rPr>
              <a:t>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81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29" t="33176" r="54106" b="45892"/>
          <a:stretch/>
        </p:blipFill>
        <p:spPr>
          <a:xfrm>
            <a:off x="1097280" y="1907177"/>
            <a:ext cx="9835874" cy="3692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46</a:t>
            </a:fld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95033" y="2655278"/>
            <a:ext cx="1151792" cy="685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Типы с плавающей точкой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Простые числовые типы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47</a:t>
            </a:fld>
            <a:endParaRPr lang="ru-RU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5425" y="1432719"/>
          <a:ext cx="11745912" cy="20116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936478">
                  <a:extLst>
                    <a:ext uri="{9D8B030D-6E8A-4147-A177-3AD203B41FA5}">
                      <a16:colId xmlns:a16="http://schemas.microsoft.com/office/drawing/2014/main" val="219419939"/>
                    </a:ext>
                  </a:extLst>
                </a:gridCol>
                <a:gridCol w="2936478">
                  <a:extLst>
                    <a:ext uri="{9D8B030D-6E8A-4147-A177-3AD203B41FA5}">
                      <a16:colId xmlns:a16="http://schemas.microsoft.com/office/drawing/2014/main" val="2732944343"/>
                    </a:ext>
                  </a:extLst>
                </a:gridCol>
                <a:gridCol w="2322808">
                  <a:extLst>
                    <a:ext uri="{9D8B030D-6E8A-4147-A177-3AD203B41FA5}">
                      <a16:colId xmlns:a16="http://schemas.microsoft.com/office/drawing/2014/main" val="836189725"/>
                    </a:ext>
                  </a:extLst>
                </a:gridCol>
                <a:gridCol w="3550148">
                  <a:extLst>
                    <a:ext uri="{9D8B030D-6E8A-4147-A177-3AD203B41FA5}">
                      <a16:colId xmlns:a16="http://schemas.microsoft.com/office/drawing/2014/main" val="3348784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effectLst/>
                        </a:rPr>
                        <a:t>Тип</a:t>
                      </a:r>
                      <a:endParaRPr lang="ru-RU" b="1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 smtClean="0">
                          <a:effectLst/>
                        </a:rPr>
                        <a:t>Системный</a:t>
                      </a:r>
                      <a:r>
                        <a:rPr lang="ru-RU" b="1" baseline="0" dirty="0" smtClean="0">
                          <a:effectLst/>
                        </a:rPr>
                        <a:t> тип</a:t>
                      </a:r>
                      <a:endParaRPr lang="en-US" b="1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>
                          <a:effectLst/>
                        </a:rPr>
                        <a:t>Разрядность в битах</a:t>
                      </a:r>
                      <a:endParaRPr lang="ru-RU" b="1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1" dirty="0">
                          <a:effectLst/>
                        </a:rPr>
                        <a:t>Диапазон</a:t>
                      </a:r>
                      <a:endParaRPr lang="ru-RU" b="1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extLst>
                  <a:ext uri="{0D108BD9-81ED-4DB2-BD59-A6C34878D82A}">
                    <a16:rowId xmlns:a16="http://schemas.microsoft.com/office/drawing/2014/main" val="4200007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dk1"/>
                          </a:solidFill>
                          <a:effectLst/>
                        </a:rPr>
                        <a:t>float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effectLst/>
                        </a:rPr>
                        <a:t>System.Single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32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-3.4*10</a:t>
                      </a:r>
                      <a:r>
                        <a:rPr lang="ru-RU" baseline="30000" dirty="0" smtClean="0"/>
                        <a:t>38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dirty="0" smtClean="0"/>
                        <a:t>3.4*10</a:t>
                      </a:r>
                      <a:r>
                        <a:rPr lang="ru-RU" baseline="30000" dirty="0" smtClean="0"/>
                        <a:t>38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extLst>
                  <a:ext uri="{0D108BD9-81ED-4DB2-BD59-A6C34878D82A}">
                    <a16:rowId xmlns:a16="http://schemas.microsoft.com/office/drawing/2014/main" val="2204693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double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effectLst/>
                        </a:rPr>
                        <a:t>System.Double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64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±5.0*10</a:t>
                      </a:r>
                      <a:r>
                        <a:rPr lang="ru-RU" baseline="30000" dirty="0" smtClean="0"/>
                        <a:t>-324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ru-RU" dirty="0" smtClean="0"/>
                        <a:t>±1.7*10</a:t>
                      </a:r>
                      <a:r>
                        <a:rPr lang="ru-RU" baseline="30000" dirty="0" smtClean="0"/>
                        <a:t>308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extLst>
                  <a:ext uri="{0D108BD9-81ED-4DB2-BD59-A6C34878D82A}">
                    <a16:rowId xmlns:a16="http://schemas.microsoft.com/office/drawing/2014/main" val="320882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dk1"/>
                          </a:solidFill>
                          <a:effectLst/>
                        </a:rPr>
                        <a:t>decimal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effectLst/>
                        </a:rPr>
                        <a:t>System.Decimal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128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1Е-28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7,9Е+28</a:t>
                      </a:r>
                      <a:endParaRPr lang="en-US" dirty="0">
                        <a:solidFill>
                          <a:srgbClr val="AFB5B9"/>
                        </a:solidFill>
                        <a:effectLst/>
                      </a:endParaRPr>
                    </a:p>
                  </a:txBody>
                  <a:tcPr marL="114300" marR="114300" marT="114300" marB="114300" anchor="ctr"/>
                </a:tc>
                <a:extLst>
                  <a:ext uri="{0D108BD9-81ED-4DB2-BD59-A6C34878D82A}">
                    <a16:rowId xmlns:a16="http://schemas.microsoft.com/office/drawing/2014/main" val="1489406759"/>
                  </a:ext>
                </a:extLst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83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 плавающей точкой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err="1">
                <a:solidFill>
                  <a:srgbClr val="171717"/>
                </a:solidFill>
                <a:cs typeface="Segoe UI" panose="020B0502040204020203" pitchFamily="34" charset="0"/>
              </a:rPr>
              <a:t>Если</a:t>
            </a:r>
            <a:r>
              <a:rPr lang="en-US" altLang="en-US" sz="3200" dirty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en-US" altLang="en-US" sz="3200" dirty="0" err="1" smtClean="0">
                <a:solidFill>
                  <a:srgbClr val="171717"/>
                </a:solidFill>
                <a:cs typeface="Segoe UI" panose="020B0502040204020203" pitchFamily="34" charset="0"/>
              </a:rPr>
              <a:t>литерал</a:t>
            </a:r>
            <a:r>
              <a:rPr lang="en-US" altLang="en-US" sz="3200" dirty="0" smtClean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ru-RU" altLang="en-US" sz="3200" dirty="0" smtClean="0">
                <a:solidFill>
                  <a:srgbClr val="171717"/>
                </a:solidFill>
                <a:cs typeface="Segoe UI" panose="020B0502040204020203" pitchFamily="34" charset="0"/>
              </a:rPr>
              <a:t>с плавающей точкой</a:t>
            </a:r>
            <a:r>
              <a:rPr lang="en-US" altLang="en-US" sz="3200" dirty="0" smtClean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en-US" altLang="en-US" sz="3200" dirty="0" err="1">
                <a:solidFill>
                  <a:srgbClr val="171717"/>
                </a:solidFill>
                <a:cs typeface="Segoe UI" panose="020B0502040204020203" pitchFamily="34" charset="0"/>
              </a:rPr>
              <a:t>не</a:t>
            </a:r>
            <a:r>
              <a:rPr lang="en-US" altLang="en-US" sz="3200" dirty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en-US" altLang="en-US" sz="3200" dirty="0" err="1">
                <a:solidFill>
                  <a:srgbClr val="171717"/>
                </a:solidFill>
                <a:cs typeface="Segoe UI" panose="020B0502040204020203" pitchFamily="34" charset="0"/>
              </a:rPr>
              <a:t>имеет</a:t>
            </a:r>
            <a:r>
              <a:rPr lang="en-US" altLang="en-US" sz="3200" dirty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en-US" altLang="en-US" sz="3200" dirty="0" err="1">
                <a:solidFill>
                  <a:srgbClr val="171717"/>
                </a:solidFill>
                <a:cs typeface="Segoe UI" panose="020B0502040204020203" pitchFamily="34" charset="0"/>
              </a:rPr>
              <a:t>суффикса</a:t>
            </a:r>
            <a:r>
              <a:rPr lang="en-US" altLang="en-US" sz="3200" dirty="0">
                <a:solidFill>
                  <a:srgbClr val="171717"/>
                </a:solidFill>
                <a:cs typeface="Segoe UI" panose="020B0502040204020203" pitchFamily="34" charset="0"/>
              </a:rPr>
              <a:t>, </a:t>
            </a:r>
            <a:r>
              <a:rPr lang="en-US" altLang="en-US" sz="3200" dirty="0" err="1">
                <a:solidFill>
                  <a:srgbClr val="171717"/>
                </a:solidFill>
                <a:cs typeface="Segoe UI" panose="020B0502040204020203" pitchFamily="34" charset="0"/>
              </a:rPr>
              <a:t>его</a:t>
            </a:r>
            <a:r>
              <a:rPr lang="en-US" altLang="en-US" sz="3200" dirty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en-US" altLang="en-US" sz="3200" dirty="0" err="1">
                <a:solidFill>
                  <a:srgbClr val="171717"/>
                </a:solidFill>
                <a:cs typeface="Segoe UI" panose="020B0502040204020203" pitchFamily="34" charset="0"/>
              </a:rPr>
              <a:t>типом</a:t>
            </a:r>
            <a:r>
              <a:rPr lang="en-US" altLang="en-US" sz="3200" dirty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en-US" altLang="en-US" sz="3200" dirty="0" err="1" smtClean="0">
                <a:solidFill>
                  <a:srgbClr val="171717"/>
                </a:solidFill>
                <a:cs typeface="Segoe UI" panose="020B0502040204020203" pitchFamily="34" charset="0"/>
              </a:rPr>
              <a:t>будет</a:t>
            </a:r>
            <a:r>
              <a:rPr lang="ru-RU" altLang="en-US" sz="3200" dirty="0" smtClean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en-US" altLang="en-US" sz="3200" b="1" dirty="0" smtClean="0">
                <a:solidFill>
                  <a:srgbClr val="171717"/>
                </a:solidFill>
                <a:cs typeface="Segoe UI" panose="020B0502040204020203" pitchFamily="34" charset="0"/>
              </a:rPr>
              <a:t>double</a:t>
            </a:r>
          </a:p>
          <a:p>
            <a:endParaRPr lang="en-US" sz="3200" b="1" dirty="0">
              <a:solidFill>
                <a:srgbClr val="171717"/>
              </a:solidFill>
              <a:cs typeface="Segoe UI" panose="020B0502040204020203" pitchFamily="34" charset="0"/>
            </a:endParaRPr>
          </a:p>
          <a:p>
            <a:r>
              <a:rPr lang="ru-RU" sz="3200" dirty="0" smtClean="0">
                <a:solidFill>
                  <a:srgbClr val="171717"/>
                </a:solidFill>
                <a:cs typeface="Segoe UI" panose="020B0502040204020203" pitchFamily="34" charset="0"/>
              </a:rPr>
              <a:t>Для явного указания типа </a:t>
            </a:r>
            <a:r>
              <a:rPr lang="en-US" sz="3200" b="1" dirty="0" smtClean="0">
                <a:solidFill>
                  <a:srgbClr val="171717"/>
                </a:solidFill>
                <a:cs typeface="Segoe UI" panose="020B0502040204020203" pitchFamily="34" charset="0"/>
              </a:rPr>
              <a:t>float</a:t>
            </a:r>
            <a:r>
              <a:rPr lang="en-US" sz="3200" dirty="0" smtClean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ru-RU" sz="3200" dirty="0" smtClean="0">
                <a:solidFill>
                  <a:srgbClr val="171717"/>
                </a:solidFill>
                <a:cs typeface="Segoe UI" panose="020B0502040204020203" pitchFamily="34" charset="0"/>
              </a:rPr>
              <a:t>используется суффикс </a:t>
            </a:r>
            <a:r>
              <a:rPr lang="en-US" sz="3200" b="1" dirty="0" smtClean="0">
                <a:solidFill>
                  <a:srgbClr val="171717"/>
                </a:solidFill>
                <a:cs typeface="Segoe UI" panose="020B0502040204020203" pitchFamily="34" charset="0"/>
              </a:rPr>
              <a:t>F (f)</a:t>
            </a:r>
          </a:p>
          <a:p>
            <a:endParaRPr lang="en-US" sz="3200" b="1" dirty="0">
              <a:solidFill>
                <a:srgbClr val="171717"/>
              </a:solidFill>
              <a:cs typeface="Segoe UI" panose="020B0502040204020203" pitchFamily="34" charset="0"/>
            </a:endParaRPr>
          </a:p>
          <a:p>
            <a:r>
              <a:rPr lang="ru-RU" sz="3200" dirty="0">
                <a:solidFill>
                  <a:srgbClr val="171717"/>
                </a:solidFill>
                <a:cs typeface="Segoe UI" panose="020B0502040204020203" pitchFamily="34" charset="0"/>
              </a:rPr>
              <a:t>Для явного указания типа </a:t>
            </a:r>
            <a:r>
              <a:rPr lang="en-US" sz="3200" b="1" dirty="0" smtClean="0">
                <a:solidFill>
                  <a:srgbClr val="171717"/>
                </a:solidFill>
                <a:cs typeface="Segoe UI" panose="020B0502040204020203" pitchFamily="34" charset="0"/>
              </a:rPr>
              <a:t>decimal</a:t>
            </a:r>
            <a:r>
              <a:rPr lang="en-US" sz="3200" dirty="0" smtClean="0">
                <a:solidFill>
                  <a:srgbClr val="171717"/>
                </a:solidFill>
                <a:cs typeface="Segoe UI" panose="020B0502040204020203" pitchFamily="34" charset="0"/>
              </a:rPr>
              <a:t> </a:t>
            </a:r>
            <a:r>
              <a:rPr lang="ru-RU" sz="3200" dirty="0">
                <a:solidFill>
                  <a:srgbClr val="171717"/>
                </a:solidFill>
                <a:cs typeface="Segoe UI" panose="020B0502040204020203" pitchFamily="34" charset="0"/>
              </a:rPr>
              <a:t>используется суффикс </a:t>
            </a:r>
            <a:r>
              <a:rPr lang="en-US" sz="3200" b="1" dirty="0" smtClean="0">
                <a:solidFill>
                  <a:srgbClr val="171717"/>
                </a:solidFill>
                <a:cs typeface="Segoe UI" panose="020B0502040204020203" pitchFamily="34" charset="0"/>
              </a:rPr>
              <a:t>M (m)</a:t>
            </a:r>
            <a:endParaRPr lang="en-US" sz="3200" b="1" dirty="0"/>
          </a:p>
          <a:p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48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42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</a:t>
            </a:r>
            <a:r>
              <a:rPr lang="ru-RU" dirty="0"/>
              <a:t>с плавающей точкой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Точность чисел с плавающей точкой:</a:t>
            </a:r>
          </a:p>
          <a:p>
            <a:endParaRPr lang="ru-RU" dirty="0"/>
          </a:p>
          <a:p>
            <a:r>
              <a:rPr lang="en-US" b="1" dirty="0" smtClean="0"/>
              <a:t>float</a:t>
            </a:r>
            <a:r>
              <a:rPr lang="en-US" dirty="0" smtClean="0"/>
              <a:t> : 6-9 </a:t>
            </a:r>
            <a:r>
              <a:rPr lang="ru-RU" dirty="0" smtClean="0"/>
              <a:t>знаков</a:t>
            </a:r>
            <a:endParaRPr lang="en-US" dirty="0" smtClean="0"/>
          </a:p>
          <a:p>
            <a:r>
              <a:rPr lang="en-US" b="1" dirty="0" smtClean="0"/>
              <a:t>double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smtClean="0"/>
              <a:t>15-17 </a:t>
            </a:r>
            <a:r>
              <a:rPr lang="ru-RU" dirty="0" smtClean="0"/>
              <a:t>знаков</a:t>
            </a:r>
            <a:endParaRPr lang="en-US" dirty="0" smtClean="0"/>
          </a:p>
          <a:p>
            <a:r>
              <a:rPr lang="en-US" b="1" dirty="0" smtClean="0"/>
              <a:t>decimal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smtClean="0"/>
              <a:t>28-29 </a:t>
            </a:r>
            <a:r>
              <a:rPr lang="ru-RU" dirty="0"/>
              <a:t>знаков</a:t>
            </a:r>
          </a:p>
          <a:p>
            <a:endParaRPr lang="ru-RU" dirty="0"/>
          </a:p>
          <a:p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49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3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Место языка </a:t>
            </a:r>
            <a:r>
              <a:rPr lang="en-US" sz="3600" dirty="0"/>
              <a:t>C</a:t>
            </a:r>
            <a:r>
              <a:rPr lang="ru-RU" sz="3600" dirty="0"/>
              <a:t># среди других языков программирования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Разработка </a:t>
            </a:r>
            <a:r>
              <a:rPr lang="ru-RU" dirty="0" err="1"/>
              <a:t>Microsoft</a:t>
            </a:r>
            <a:r>
              <a:rPr lang="ru-RU" dirty="0"/>
              <a:t> много особенностей унаследовала у </a:t>
            </a:r>
            <a:r>
              <a:rPr lang="ru-RU" dirty="0" err="1"/>
              <a:t>Delphi</a:t>
            </a:r>
            <a:r>
              <a:rPr lang="ru-RU" dirty="0"/>
              <a:t>, </a:t>
            </a:r>
            <a:r>
              <a:rPr lang="ru-RU" dirty="0" err="1"/>
              <a:t>Smalltalk</a:t>
            </a:r>
            <a:r>
              <a:rPr lang="ru-RU" dirty="0"/>
              <a:t> и </a:t>
            </a:r>
            <a:r>
              <a:rPr lang="ru-RU" dirty="0" err="1"/>
              <a:t>Java</a:t>
            </a:r>
            <a:r>
              <a:rPr lang="ru-RU" dirty="0"/>
              <a:t>. При этом создатели нового языка исключили из своего детища многие практики и спецификации, считающиеся «проблемными»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148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34DB1-CC5E-4387-BD7B-4447C181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83914"/>
          </a:xfrm>
        </p:spPr>
        <p:txBody>
          <a:bodyPr/>
          <a:lstStyle/>
          <a:p>
            <a:r>
              <a:rPr lang="ru-RU" dirty="0"/>
              <a:t>Строки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452133-7B7B-4B9C-9974-8F242B4E9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90" y="1409989"/>
            <a:ext cx="10515600" cy="4351338"/>
          </a:xfrm>
        </p:spPr>
        <p:txBody>
          <a:bodyPr>
            <a:normAutofit/>
          </a:bodyPr>
          <a:lstStyle/>
          <a:p>
            <a:pPr indent="0" algn="just">
              <a:spcAft>
                <a:spcPts val="0"/>
              </a:spcAft>
              <a:buNone/>
            </a:pPr>
            <a:r>
              <a:rPr lang="ru-RU" sz="2800" dirty="0"/>
              <a:t>В C# есть символьный класс </a:t>
            </a:r>
            <a:r>
              <a:rPr lang="ru-RU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ru-RU" sz="2800" dirty="0"/>
              <a:t>, основанный на классе </a:t>
            </a:r>
            <a:r>
              <a:rPr lang="ru-RU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System.Char</a:t>
            </a:r>
            <a:r>
              <a:rPr lang="ru-RU" sz="2800" dirty="0"/>
              <a:t> и использующий двухбайтную кодировку </a:t>
            </a:r>
            <a:r>
              <a:rPr lang="ru-RU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Unicode</a:t>
            </a:r>
            <a:r>
              <a:rPr lang="ru-RU" sz="2800" dirty="0"/>
              <a:t> представления символов. Для этого типа в языке определены символьные константы - символьные литералы. Константу можно задавать: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800" dirty="0"/>
              <a:t>символом, заключенным в одинарные кавычки;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800" dirty="0" err="1"/>
              <a:t>escape</a:t>
            </a:r>
            <a:r>
              <a:rPr lang="ru-RU" sz="2800" dirty="0"/>
              <a:t>-последовательностью, задающей код символа;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07415" algn="l"/>
              </a:tabLst>
            </a:pPr>
            <a:r>
              <a:rPr lang="ru-RU" sz="2800" dirty="0" err="1"/>
              <a:t>Unicode</a:t>
            </a:r>
            <a:r>
              <a:rPr lang="ru-RU" sz="2800" dirty="0"/>
              <a:t>-последовательностью, задающей </a:t>
            </a:r>
            <a:r>
              <a:rPr lang="ru-RU" sz="2800" dirty="0" err="1"/>
              <a:t>Unicode</a:t>
            </a:r>
            <a:r>
              <a:rPr lang="ru-RU" sz="2800" dirty="0"/>
              <a:t>-код символа.</a:t>
            </a:r>
          </a:p>
          <a:p>
            <a:pPr indent="0" algn="just">
              <a:spcAft>
                <a:spcPts val="0"/>
              </a:spcAft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char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ch1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='A',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ch2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='\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x5A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',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ch3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='\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u005A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';</a:t>
            </a:r>
            <a:endParaRPr lang="ru-RU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ru-RU" sz="28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38745E-5B67-42C8-9ED7-0CB3631F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27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34DB1-CC5E-4387-BD7B-4447C181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5524"/>
          </a:xfrm>
        </p:spPr>
        <p:txBody>
          <a:bodyPr>
            <a:normAutofit fontScale="90000"/>
          </a:bodyPr>
          <a:lstStyle/>
          <a:p>
            <a:r>
              <a:rPr lang="ru-RU"/>
              <a:t>Строки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452133-7B7B-4B9C-9974-8F242B4E9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1383955"/>
            <a:ext cx="11720946" cy="5260768"/>
          </a:xfrm>
        </p:spPr>
        <p:txBody>
          <a:bodyPr>
            <a:normAutofit/>
          </a:bodyPr>
          <a:lstStyle/>
          <a:p>
            <a:r>
              <a:rPr lang="ru-RU" sz="2800" dirty="0"/>
              <a:t>Основным типом при работе со строками в </a:t>
            </a:r>
            <a:r>
              <a:rPr lang="en-US" sz="2800" dirty="0"/>
              <a:t>C</a:t>
            </a:r>
            <a:r>
              <a:rPr lang="ru-RU" sz="2800" dirty="0"/>
              <a:t># является класс </a:t>
            </a:r>
            <a:r>
              <a:rPr lang="ru-RU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ru-RU" sz="2800" dirty="0"/>
              <a:t>, задающий строки переменной длины. Класс </a:t>
            </a:r>
            <a:r>
              <a:rPr lang="ru-RU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ru-RU" sz="2800" dirty="0"/>
              <a:t> относится к ссылочным типам.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s;</a:t>
            </a:r>
          </a:p>
          <a:p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 = </a:t>
            </a:r>
            <a:r>
              <a:rPr lang="ru-RU" sz="2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ru-RU" sz="2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jgjfdgjhkfhjkj</a:t>
            </a:r>
            <a:r>
              <a:rPr lang="ru-RU" sz="2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ru-RU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rgbClr val="008000"/>
                </a:solidFill>
                <a:latin typeface="Courier New" panose="02070309020205020404" pitchFamily="49" charset="0"/>
              </a:rPr>
              <a:t>неявный вызов конструктора</a:t>
            </a:r>
            <a:endParaRPr lang="ru-RU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 =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urier New" panose="02070309020205020404" pitchFamily="49" charset="0"/>
              </a:rPr>
              <a:t>'F'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 10);</a:t>
            </a:r>
          </a:p>
          <a:p>
            <a:r>
              <a:rPr lang="ru-RU" sz="2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char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[] s10 = { </a:t>
            </a:r>
            <a:r>
              <a:rPr lang="ru-RU" sz="2400" dirty="0">
                <a:solidFill>
                  <a:srgbClr val="A31515"/>
                </a:solidFill>
                <a:latin typeface="Courier New" panose="02070309020205020404" pitchFamily="49" charset="0"/>
              </a:rPr>
              <a:t>'f'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urier New" panose="02070309020205020404" pitchFamily="49" charset="0"/>
              </a:rPr>
              <a:t>'g'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urier New" panose="02070309020205020404" pitchFamily="49" charset="0"/>
              </a:rPr>
              <a:t>'h'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ru-RU" sz="2400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ru-RU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};</a:t>
            </a:r>
            <a:r>
              <a:rPr lang="ru-RU" sz="2400" dirty="0">
                <a:solidFill>
                  <a:srgbClr val="008000"/>
                </a:solidFill>
                <a:latin typeface="Courier New" panose="02070309020205020404" pitchFamily="49" charset="0"/>
              </a:rPr>
              <a:t>// нельзя как в С++ "</a:t>
            </a:r>
            <a:r>
              <a:rPr lang="ru-RU" sz="2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fghy</a:t>
            </a:r>
            <a:r>
              <a:rPr lang="ru-RU" sz="2400" dirty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endParaRPr lang="ru-RU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 =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(s10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			</a:t>
            </a:r>
            <a:r>
              <a:rPr lang="en-US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fghy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 =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(s10, 1, 2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		</a:t>
            </a:r>
            <a:r>
              <a:rPr lang="en-US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gh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(s[1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]); </a:t>
            </a:r>
            <a:r>
              <a:rPr 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8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h</a:t>
            </a:r>
            <a:endParaRPr lang="ru-RU" sz="28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908660-7D10-471F-9F22-F0420F7A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2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34DB1-CC5E-4387-BD7B-4447C181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8880"/>
          </a:xfrm>
        </p:spPr>
        <p:txBody>
          <a:bodyPr/>
          <a:lstStyle/>
          <a:p>
            <a:r>
              <a:rPr lang="ru-RU" dirty="0"/>
              <a:t>Строки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452133-7B7B-4B9C-9974-8F242B4E9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08" y="1739591"/>
            <a:ext cx="11425645" cy="4268511"/>
          </a:xfrm>
        </p:spPr>
        <p:txBody>
          <a:bodyPr>
            <a:noAutofit/>
          </a:bodyPr>
          <a:lstStyle/>
          <a:p>
            <a:r>
              <a:rPr lang="ru-RU" sz="2800" dirty="0"/>
              <a:t>Операция присваивания строк имеет важную особенность. </a:t>
            </a:r>
            <a:endParaRPr lang="ru-RU" sz="2800" dirty="0" smtClean="0"/>
          </a:p>
          <a:p>
            <a:r>
              <a:rPr lang="ru-RU" sz="2800" dirty="0" smtClean="0"/>
              <a:t>Поскольку </a:t>
            </a:r>
            <a:r>
              <a:rPr lang="ru-RU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ru-RU" sz="2800" dirty="0"/>
              <a:t> – это ссылочный тип, то в результате присваивания создается ссылка на константную строку, хранимую в динамической памяти. </a:t>
            </a:r>
            <a:endParaRPr lang="ru-RU" sz="2800" dirty="0" smtClean="0"/>
          </a:p>
          <a:p>
            <a:r>
              <a:rPr lang="ru-RU" sz="2800" dirty="0" smtClean="0"/>
              <a:t>С </a:t>
            </a:r>
            <a:r>
              <a:rPr lang="ru-RU" sz="2800" dirty="0"/>
              <a:t>одной и той же строковой константой в динамической памяти может быть связано несколько переменных. </a:t>
            </a:r>
            <a:endParaRPr lang="ru-RU" sz="2800" dirty="0" smtClean="0"/>
          </a:p>
          <a:p>
            <a:r>
              <a:rPr lang="ru-RU" sz="2800" dirty="0" smtClean="0"/>
              <a:t>Но </a:t>
            </a:r>
            <a:r>
              <a:rPr lang="ru-RU" sz="2800" dirty="0"/>
              <a:t>когда одна из переменных получает новое значение, она связывается с новым константным объектом в динамической памяти. </a:t>
            </a:r>
            <a:endParaRPr lang="ru-RU" sz="2800" dirty="0" smtClean="0"/>
          </a:p>
          <a:p>
            <a:r>
              <a:rPr lang="ru-RU" sz="2800" dirty="0" smtClean="0"/>
              <a:t>Остальные </a:t>
            </a:r>
            <a:r>
              <a:rPr lang="ru-RU" sz="2800" dirty="0"/>
              <a:t>переменные сохраняют свои связи. </a:t>
            </a:r>
            <a:endParaRPr lang="ru-RU" sz="2800" dirty="0" smtClean="0"/>
          </a:p>
          <a:p>
            <a:r>
              <a:rPr lang="ru-RU" sz="2800" dirty="0" smtClean="0"/>
              <a:t>Для </a:t>
            </a:r>
            <a:r>
              <a:rPr lang="ru-RU" sz="2800" dirty="0"/>
              <a:t>программиста это означает, что семантика присваивания строк аналогична семантике присваивания структурных типов.</a:t>
            </a:r>
          </a:p>
          <a:p>
            <a:endParaRPr lang="ru-RU" sz="28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AFF7D3-4E31-451F-BCD0-7B6CC241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2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34DB1-CC5E-4387-BD7B-4447C181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Строки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452133-7B7B-4B9C-9974-8F242B4E9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 отличие от других ссылочных типов операции, проверяющие эквивалентность строк, сравнивают значения строк, а не ссылки. Эти операции выполняются как над структурными типами.</a:t>
            </a:r>
          </a:p>
          <a:p>
            <a:r>
              <a:rPr lang="ru-RU" sz="3200" dirty="0"/>
              <a:t>Возможность взятия индекса при работе со строками отражает тот факт, что строку можно рассматривать как массив и получать каждый ее символ. </a:t>
            </a:r>
            <a:endParaRPr lang="en-US" sz="3200" smtClean="0"/>
          </a:p>
          <a:p>
            <a:r>
              <a:rPr lang="ru-RU" sz="3200" smtClean="0"/>
              <a:t>Внимание</a:t>
            </a:r>
            <a:r>
              <a:rPr lang="ru-RU" sz="3200" dirty="0"/>
              <a:t>: символ строки доступен только для чтения, но не для записи.</a:t>
            </a:r>
          </a:p>
          <a:p>
            <a:endParaRPr lang="ru-RU" sz="32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388437-DB3C-4B56-B87B-43F391C07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8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34DB1-CC5E-4387-BD7B-4447C181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Строки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452133-7B7B-4B9C-9974-8F242B4E9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 языке C# существует понятие </a:t>
            </a:r>
            <a:r>
              <a:rPr lang="ru-RU" sz="3200" i="1" dirty="0"/>
              <a:t>неизменяемый класс</a:t>
            </a:r>
            <a:r>
              <a:rPr lang="ru-RU" sz="3200" dirty="0"/>
              <a:t> (</a:t>
            </a:r>
            <a:r>
              <a:rPr lang="ru-RU" sz="3200" i="1" dirty="0" err="1"/>
              <a:t>immutable</a:t>
            </a:r>
            <a:r>
              <a:rPr lang="ru-RU" sz="3200" i="1" dirty="0"/>
              <a:t> </a:t>
            </a:r>
            <a:r>
              <a:rPr lang="en-US" sz="3200" i="1" dirty="0"/>
              <a:t>class</a:t>
            </a:r>
            <a:r>
              <a:rPr lang="ru-RU" sz="3200" dirty="0"/>
              <a:t>). </a:t>
            </a:r>
            <a:endParaRPr lang="ru-RU" sz="3200" dirty="0" smtClean="0"/>
          </a:p>
          <a:p>
            <a:r>
              <a:rPr lang="ru-RU" sz="3200" dirty="0" smtClean="0"/>
              <a:t>Для </a:t>
            </a:r>
            <a:r>
              <a:rPr lang="ru-RU" sz="3200" dirty="0"/>
              <a:t>такого класса невозможно изменить значение объекта при вызове его методов. </a:t>
            </a:r>
            <a:endParaRPr lang="ru-RU" sz="3200" dirty="0" smtClean="0"/>
          </a:p>
          <a:p>
            <a:r>
              <a:rPr lang="ru-RU" sz="3200" dirty="0" smtClean="0"/>
              <a:t>К </a:t>
            </a:r>
            <a:r>
              <a:rPr lang="ru-RU" sz="3200" dirty="0"/>
              <a:t>неизменяемым классам относится и класс </a:t>
            </a:r>
            <a:r>
              <a:rPr lang="ru-RU" sz="3200" dirty="0" err="1"/>
              <a:t>System.String</a:t>
            </a:r>
            <a:r>
              <a:rPr lang="ru-RU" sz="3200" dirty="0"/>
              <a:t>. </a:t>
            </a:r>
            <a:endParaRPr lang="ru-RU" sz="3200" dirty="0" smtClean="0"/>
          </a:p>
          <a:p>
            <a:r>
              <a:rPr lang="ru-RU" sz="3200" dirty="0" smtClean="0"/>
              <a:t>Ни </a:t>
            </a:r>
            <a:r>
              <a:rPr lang="ru-RU" sz="3200" dirty="0"/>
              <a:t>один из методов этого класса не меняет значения существующих объектов. </a:t>
            </a:r>
            <a:endParaRPr lang="ru-RU" sz="3200" dirty="0" smtClean="0"/>
          </a:p>
          <a:p>
            <a:r>
              <a:rPr lang="ru-RU" sz="3200" dirty="0" smtClean="0"/>
              <a:t>Конечно</a:t>
            </a:r>
            <a:r>
              <a:rPr lang="ru-RU" sz="3200" dirty="0"/>
              <a:t>, некоторые из методов создают новые значения и возвращают в качестве результата новые строки.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E541C4-B7BC-467D-B8E4-A6492B4A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9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963A0-F49D-4C3E-A9FA-2E7FDC04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5" y="286604"/>
            <a:ext cx="11508059" cy="783914"/>
          </a:xfrm>
        </p:spPr>
        <p:txBody>
          <a:bodyPr>
            <a:normAutofit/>
          </a:bodyPr>
          <a:lstStyle/>
          <a:p>
            <a:r>
              <a:rPr lang="ru-RU" dirty="0"/>
              <a:t>Статические элементы класса </a:t>
            </a:r>
            <a:r>
              <a:rPr lang="ru-RU" dirty="0" err="1"/>
              <a:t>System.String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F243CB7-967A-4860-9881-8381F67D29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771083"/>
              </p:ext>
            </p:extLst>
          </p:nvPr>
        </p:nvGraphicFramePr>
        <p:xfrm>
          <a:off x="131685" y="1554081"/>
          <a:ext cx="11931804" cy="4422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00193">
                  <a:extLst>
                    <a:ext uri="{9D8B030D-6E8A-4147-A177-3AD203B41FA5}">
                      <a16:colId xmlns:a16="http://schemas.microsoft.com/office/drawing/2014/main" val="2954669784"/>
                    </a:ext>
                  </a:extLst>
                </a:gridCol>
                <a:gridCol w="8931611">
                  <a:extLst>
                    <a:ext uri="{9D8B030D-6E8A-4147-A177-3AD203B41FA5}">
                      <a16:colId xmlns:a16="http://schemas.microsoft.com/office/drawing/2014/main" val="953866771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Имя элемента</a:t>
                      </a:r>
                      <a:endParaRPr lang="ru-RU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Описание</a:t>
                      </a:r>
                      <a:endParaRPr lang="ru-RU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789961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dirty="0" err="1">
                          <a:effectLst/>
                        </a:rPr>
                        <a:t>Empty</a:t>
                      </a:r>
                      <a:endParaRPr lang="ru-RU" sz="24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Возвращается пустая строка. Свойство со статусом </a:t>
                      </a:r>
                      <a:r>
                        <a:rPr lang="ru-RU" sz="2400" kern="1200" err="1">
                          <a:effectLst/>
                        </a:rPr>
                        <a:t>readonly</a:t>
                      </a:r>
                      <a:endParaRPr lang="ru-RU" sz="2400" kern="120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0539068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400" kern="1200" dirty="0" err="1">
                          <a:effectLst/>
                        </a:rPr>
                        <a:t>Compare</a:t>
                      </a:r>
                      <a:r>
                        <a:rPr lang="ru-RU" sz="2400" kern="1200" dirty="0">
                          <a:effectLst/>
                        </a:rPr>
                        <a:t>()</a:t>
                      </a:r>
                      <a:endParaRPr lang="ru-RU" sz="240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Сравнение двух строк. </a:t>
                      </a:r>
                      <a:r>
                        <a:rPr lang="ru-RU" sz="2400" dirty="0" smtClean="0">
                          <a:effectLst/>
                        </a:rPr>
                        <a:t>Можно учесть регистр и </a:t>
                      </a:r>
                      <a:r>
                        <a:rPr lang="ru-RU" sz="2400" dirty="0" err="1" smtClean="0">
                          <a:effectLst/>
                        </a:rPr>
                        <a:t>локаль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5926927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2400" kern="1200" dirty="0" err="1">
                          <a:effectLst/>
                        </a:rPr>
                        <a:t>CompareOrdinal</a:t>
                      </a:r>
                      <a:r>
                        <a:rPr lang="ru-RU" sz="2400" kern="1200" dirty="0">
                          <a:effectLst/>
                        </a:rPr>
                        <a:t>()</a:t>
                      </a:r>
                      <a:endParaRPr lang="ru-RU" sz="240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Сравнение двух строк. Сравниваются коды символов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1397079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2400" kern="1200" dirty="0" err="1">
                          <a:effectLst/>
                        </a:rPr>
                        <a:t>Concat</a:t>
                      </a:r>
                      <a:r>
                        <a:rPr lang="ru-RU" sz="2400" kern="1200" dirty="0">
                          <a:effectLst/>
                        </a:rPr>
                        <a:t>()</a:t>
                      </a:r>
                      <a:endParaRPr lang="ru-RU" sz="240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Конкатенация строк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3257964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2400" kern="1200" dirty="0" err="1">
                          <a:effectLst/>
                        </a:rPr>
                        <a:t>Copy</a:t>
                      </a:r>
                      <a:r>
                        <a:rPr lang="ru-RU" sz="2400" kern="1200" dirty="0">
                          <a:effectLst/>
                        </a:rPr>
                        <a:t>()</a:t>
                      </a:r>
                      <a:endParaRPr lang="ru-RU" sz="240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Создается копия строки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13379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2400" kern="1200" dirty="0" err="1">
                          <a:effectLst/>
                        </a:rPr>
                        <a:t>Format</a:t>
                      </a:r>
                      <a:r>
                        <a:rPr lang="ru-RU" sz="2400" kern="1200" dirty="0">
                          <a:effectLst/>
                        </a:rPr>
                        <a:t>()</a:t>
                      </a:r>
                      <a:endParaRPr lang="ru-RU" sz="240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Выполняет форматирование строки в соответствии с заданными спецификациями формата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094706"/>
                  </a:ext>
                </a:extLst>
              </a:tr>
              <a:tr h="84772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ru-RU" sz="2400" kern="1200" err="1">
                          <a:effectLst/>
                        </a:rPr>
                        <a:t>Join</a:t>
                      </a:r>
                      <a:r>
                        <a:rPr lang="ru-RU" sz="2400" kern="1200">
                          <a:effectLst/>
                        </a:rPr>
                        <a:t>()</a:t>
                      </a:r>
                      <a:endParaRPr lang="ru-RU" sz="2400" kern="120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Конкатенация массива строк в единую строку. При конкатенации между элементами массива вставляются разделители. </a:t>
                      </a:r>
                      <a:r>
                        <a:rPr lang="ru-RU" sz="2400" dirty="0" smtClean="0">
                          <a:effectLst/>
                        </a:rPr>
                        <a:t>Обратная  операция к </a:t>
                      </a:r>
                      <a:r>
                        <a:rPr lang="ru-RU" sz="2400" kern="1200" dirty="0" err="1" smtClean="0">
                          <a:effectLst/>
                        </a:rPr>
                        <a:t>Split</a:t>
                      </a:r>
                      <a:r>
                        <a:rPr lang="ru-RU" sz="2400" kern="1200" dirty="0">
                          <a:effectLst/>
                        </a:rPr>
                        <a:t>()</a:t>
                      </a:r>
                      <a:endParaRPr lang="ru-RU" sz="2400" kern="1200" dirty="0">
                        <a:solidFill>
                          <a:srgbClr val="0000FF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3526407"/>
                  </a:ext>
                </a:extLst>
              </a:tr>
            </a:tbl>
          </a:graphicData>
        </a:graphic>
      </p:graphicFrame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AE754B-51A5-4E3D-84A0-2C15F11E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96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B5B13-5CF1-4223-9492-4BBCF7780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75" y="130487"/>
            <a:ext cx="11719932" cy="694704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Экземплярные</a:t>
            </a:r>
            <a:r>
              <a:rPr lang="ru-RU" dirty="0"/>
              <a:t> методы класса </a:t>
            </a:r>
            <a:r>
              <a:rPr lang="ru-RU" dirty="0" err="1"/>
              <a:t>System.String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A8468F3-E696-4810-9980-424F08BF5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789053"/>
              </p:ext>
            </p:extLst>
          </p:nvPr>
        </p:nvGraphicFramePr>
        <p:xfrm>
          <a:off x="234175" y="1027407"/>
          <a:ext cx="11719932" cy="5181600"/>
        </p:xfrm>
        <a:graphic>
          <a:graphicData uri="http://schemas.openxmlformats.org/drawingml/2006/table">
            <a:tbl>
              <a:tblPr/>
              <a:tblGrid>
                <a:gridCol w="2946919">
                  <a:extLst>
                    <a:ext uri="{9D8B030D-6E8A-4147-A177-3AD203B41FA5}">
                      <a16:colId xmlns:a16="http://schemas.microsoft.com/office/drawing/2014/main" val="3225512228"/>
                    </a:ext>
                  </a:extLst>
                </a:gridCol>
                <a:gridCol w="8773013">
                  <a:extLst>
                    <a:ext uri="{9D8B030D-6E8A-4147-A177-3AD203B41FA5}">
                      <a16:colId xmlns:a16="http://schemas.microsoft.com/office/drawing/2014/main" val="27328038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Имя метода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Описание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731698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Insert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Вставляет подстроку в заданную позицию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53579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Remove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Удаляет подстроку в заданной позиции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09292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Replace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Заменяет подстроку в заданной позиции на новую подстроку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23888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Substring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Выделяет подстроку в заданной позиции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179228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IndexOf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(),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IndexOfAny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(),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LastIndexOf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(),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LastIndexOfAny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Определяются индексы первого и последнего вхождения заданной подстроки или любого символа из заданного набора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24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StartsWith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(),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EndsWith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Возвращается </a:t>
                      </a:r>
                      <a:r>
                        <a:rPr lang="ru-RU" sz="2000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</a:rPr>
                        <a:t>true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или </a:t>
                      </a:r>
                      <a:r>
                        <a:rPr lang="ru-RU" sz="2000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</a:rPr>
                        <a:t>false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в зависимости от того, начинается или заканчивается строка заданной подстрокой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761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PadLeft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(),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PadRight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Выполняет набивку нужным числом пробелов в начале и в конце строки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00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Trim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(),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TrimStart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(),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TrimEnd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Удаляются пробелы в начале и в конце строки, или только с одного ее конца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68769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ToCharArray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Преобразование строки в массив символов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201689"/>
                  </a:ext>
                </a:extLst>
              </a:tr>
            </a:tbl>
          </a:graphicData>
        </a:graphic>
      </p:graphicFrame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F860D3-503C-4C67-8AEC-D81CEE3B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55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Преобразование </a:t>
            </a:r>
            <a:r>
              <a:rPr lang="ru-RU" dirty="0" smtClean="0"/>
              <a:t>типов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7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Преобразования </a:t>
            </a:r>
            <a:r>
              <a:rPr lang="ru-RU" dirty="0" smtClean="0"/>
              <a:t>типов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smtClean="0"/>
              <a:t>Преобразование </a:t>
            </a:r>
            <a:r>
              <a:rPr lang="ru-RU" dirty="0"/>
              <a:t>типов необходимо: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ru-RU" dirty="0" smtClean="0"/>
              <a:t>	Если </a:t>
            </a:r>
            <a:r>
              <a:rPr lang="ru-RU" dirty="0"/>
              <a:t>операнды имеют разные типы </a:t>
            </a:r>
            <a:endParaRPr lang="be-BY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ru-RU" dirty="0" smtClean="0"/>
              <a:t>	Когда </a:t>
            </a:r>
            <a:r>
              <a:rPr lang="ru-RU" dirty="0"/>
              <a:t>тип операндов не согласован с типом операции (для сложения </a:t>
            </a:r>
            <a:r>
              <a:rPr lang="ru-RU" dirty="0" err="1"/>
              <a:t>byte</a:t>
            </a:r>
            <a:r>
              <a:rPr lang="ru-RU" dirty="0"/>
              <a:t> должны </a:t>
            </a:r>
            <a:r>
              <a:rPr lang="ru-RU" dirty="0" smtClean="0"/>
              <a:t>	быть </a:t>
            </a:r>
            <a:r>
              <a:rPr lang="ru-RU" dirty="0"/>
              <a:t>приведены к </a:t>
            </a:r>
            <a:r>
              <a:rPr lang="ru-RU" dirty="0" err="1"/>
              <a:t>int</a:t>
            </a:r>
            <a:r>
              <a:rPr lang="ru-RU" dirty="0"/>
              <a:t>, поскольку сложение не определено над байтами.) </a:t>
            </a:r>
            <a:endParaRPr lang="be-BY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ru-RU" dirty="0" smtClean="0"/>
              <a:t>	При </a:t>
            </a:r>
            <a:r>
              <a:rPr lang="ru-RU" dirty="0"/>
              <a:t>выполнении присваивания x = e тип источника e и тип цели x должны быть </a:t>
            </a:r>
            <a:r>
              <a:rPr lang="ru-RU" dirty="0" smtClean="0"/>
              <a:t>	согласованы</a:t>
            </a:r>
            <a:r>
              <a:rPr lang="ru-RU" dirty="0"/>
              <a:t>. </a:t>
            </a:r>
            <a:endParaRPr lang="be-BY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ru-RU" dirty="0" smtClean="0"/>
              <a:t>	При </a:t>
            </a:r>
            <a:r>
              <a:rPr lang="ru-RU" dirty="0"/>
              <a:t>вызове метода также должны быть согласованы типы </a:t>
            </a:r>
            <a:r>
              <a:rPr lang="ru-RU" dirty="0" smtClean="0"/>
              <a:t>	фактического </a:t>
            </a:r>
            <a:r>
              <a:rPr lang="ru-RU" dirty="0"/>
              <a:t>и </a:t>
            </a:r>
            <a:r>
              <a:rPr lang="ru-RU" dirty="0" smtClean="0"/>
              <a:t>	формального </a:t>
            </a:r>
            <a:r>
              <a:rPr lang="ru-RU" dirty="0"/>
              <a:t>аргументов.</a:t>
            </a:r>
            <a:endParaRPr lang="be-BY" dirty="0"/>
          </a:p>
          <a:p>
            <a:endParaRPr lang="be-BY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F7AEE5-D9D6-4634-8851-0577148F8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33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Сужающие и расширяющие </a:t>
            </a:r>
            <a:r>
              <a:rPr lang="ru-RU" dirty="0" smtClean="0"/>
              <a:t>преобразования типов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Расширяющие </a:t>
            </a:r>
            <a:r>
              <a:rPr lang="ru-RU" sz="3200" dirty="0"/>
              <a:t>преобразования расширяют размер объекта в памяти. </a:t>
            </a:r>
          </a:p>
          <a:p>
            <a:r>
              <a:rPr lang="ru-RU" sz="3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ru-RU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a = 4;          </a:t>
            </a:r>
            <a:r>
              <a:rPr lang="ru-RU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// 00000100</a:t>
            </a:r>
            <a:endParaRPr lang="ru-RU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 b = a;   	// </a:t>
            </a:r>
            <a:r>
              <a:rPr lang="ru-RU" sz="3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0000000000000100</a:t>
            </a:r>
            <a:endParaRPr lang="ru-RU" sz="3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u-RU" sz="3200" dirty="0" smtClean="0"/>
              <a:t>Сужающие </a:t>
            </a:r>
            <a:r>
              <a:rPr lang="ru-RU" sz="3200" dirty="0"/>
              <a:t>преобразования, наоборот, сужают значение до типа меньшей </a:t>
            </a:r>
            <a:r>
              <a:rPr lang="ru-RU" sz="3200" dirty="0" smtClean="0"/>
              <a:t>разрядности. </a:t>
            </a:r>
          </a:p>
          <a:p>
            <a:r>
              <a:rPr lang="ru-R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ushort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 a = 4;</a:t>
            </a:r>
          </a:p>
          <a:p>
            <a:r>
              <a:rPr lang="ru-R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 b = (</a:t>
            </a:r>
            <a:r>
              <a:rPr lang="ru-R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) a;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F7AEE5-D9D6-4634-8851-0577148F8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46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Место языка </a:t>
            </a:r>
            <a:r>
              <a:rPr lang="en-US" sz="3600" dirty="0"/>
              <a:t>C</a:t>
            </a:r>
            <a:r>
              <a:rPr lang="ru-RU" sz="3600" dirty="0"/>
              <a:t># среди других языков программирования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Язык </a:t>
            </a:r>
            <a:r>
              <a:rPr lang="ru-RU" dirty="0"/>
              <a:t>C # не зависит от платформы и работает с рядом </a:t>
            </a:r>
            <a:r>
              <a:rPr lang="ru-RU" dirty="0" smtClean="0"/>
              <a:t>платформ </a:t>
            </a:r>
            <a:r>
              <a:rPr lang="en-US" dirty="0" smtClean="0"/>
              <a:t>(</a:t>
            </a:r>
            <a:r>
              <a:rPr lang="ru-RU" dirty="0" smtClean="0"/>
              <a:t>под управлением </a:t>
            </a:r>
            <a:r>
              <a:rPr lang="en-US" dirty="0" smtClean="0"/>
              <a:t>.NET)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802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55229"/>
          </a:xfrm>
        </p:spPr>
        <p:txBody>
          <a:bodyPr>
            <a:normAutofit fontScale="90000"/>
          </a:bodyPr>
          <a:lstStyle/>
          <a:p>
            <a:r>
              <a:rPr lang="ru-RU" dirty="0"/>
              <a:t>Явные и неявные </a:t>
            </a:r>
            <a:r>
              <a:rPr lang="ru-RU" dirty="0" smtClean="0"/>
              <a:t>преобразования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503" y="1432713"/>
            <a:ext cx="10469880" cy="4758598"/>
          </a:xfrm>
        </p:spPr>
        <p:txBody>
          <a:bodyPr>
            <a:noAutofit/>
          </a:bodyPr>
          <a:lstStyle/>
          <a:p>
            <a:r>
              <a:rPr lang="ru-RU" sz="2800" dirty="0" smtClean="0"/>
              <a:t>Расширяющие преобразования обычно </a:t>
            </a:r>
            <a:r>
              <a:rPr lang="ru-RU" sz="2800" b="1" dirty="0" smtClean="0"/>
              <a:t>неявные</a:t>
            </a:r>
            <a:r>
              <a:rPr lang="ru-RU" sz="2800" dirty="0" smtClean="0"/>
              <a:t> </a:t>
            </a:r>
            <a:r>
              <a:rPr lang="ru-RU" sz="2800" dirty="0"/>
              <a:t>(</a:t>
            </a:r>
            <a:r>
              <a:rPr lang="ru-RU" sz="2800" dirty="0" err="1" smtClean="0"/>
              <a:t>implicit</a:t>
            </a:r>
            <a:r>
              <a:rPr lang="ru-RU" sz="2800" dirty="0" smtClean="0"/>
              <a:t>). </a:t>
            </a:r>
            <a:endParaRPr lang="ru-RU" sz="2800" dirty="0"/>
          </a:p>
          <a:p>
            <a:r>
              <a:rPr lang="ru-RU" sz="2800" dirty="0" smtClean="0"/>
              <a:t>Есть особенность преобразования из знаковых типов в </a:t>
            </a:r>
            <a:r>
              <a:rPr lang="ru-RU" sz="2800" dirty="0" err="1" smtClean="0"/>
              <a:t>беззнаковые</a:t>
            </a:r>
            <a:r>
              <a:rPr lang="ru-RU" sz="2800" dirty="0" smtClean="0"/>
              <a:t> и наоборот</a:t>
            </a:r>
            <a:endParaRPr lang="en-US" sz="2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69" y="2559202"/>
            <a:ext cx="5619750" cy="14954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69" y="4276420"/>
            <a:ext cx="5543550" cy="139065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Явные </a:t>
            </a:r>
            <a:r>
              <a:rPr lang="ru-RU" dirty="0" smtClean="0"/>
              <a:t>преобразования типов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При явных преобразованиях (</a:t>
            </a:r>
            <a:r>
              <a:rPr lang="ru-RU" sz="3200" dirty="0" err="1" smtClean="0"/>
              <a:t>explicit</a:t>
            </a:r>
            <a:r>
              <a:rPr lang="ru-RU" sz="3200" dirty="0" smtClean="0"/>
              <a:t>) </a:t>
            </a:r>
            <a:r>
              <a:rPr lang="ru-RU" sz="3200" dirty="0"/>
              <a:t>мы сами должны применить операцию преобразования </a:t>
            </a:r>
            <a:r>
              <a:rPr lang="ru-RU" sz="3200" dirty="0" smtClean="0"/>
              <a:t>(). 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a = 4;</a:t>
            </a:r>
          </a:p>
          <a:p>
            <a:r>
              <a:rPr lang="en-US" sz="3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b = 6;</a:t>
            </a:r>
          </a:p>
          <a:p>
            <a:r>
              <a:rPr lang="pl-PL" sz="32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pl-PL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c = (</a:t>
            </a:r>
            <a:r>
              <a:rPr lang="pl-PL" sz="32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pl-PL" sz="3200" dirty="0">
                <a:solidFill>
                  <a:srgbClr val="000000"/>
                </a:solidFill>
                <a:latin typeface="Courier New" panose="02070309020205020404" pitchFamily="49" charset="0"/>
              </a:rPr>
              <a:t>)(a + b</a:t>
            </a:r>
            <a:r>
              <a:rPr lang="pl-PL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32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82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6085"/>
          </a:xfrm>
        </p:spPr>
        <p:txBody>
          <a:bodyPr>
            <a:normAutofit fontScale="90000"/>
          </a:bodyPr>
          <a:lstStyle/>
          <a:p>
            <a:r>
              <a:rPr lang="ru-RU" dirty="0"/>
              <a:t>Явные преобразования типов</a:t>
            </a:r>
            <a:endParaRPr lang="be-BY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C3836E-4E55-4407-90BC-B42AC3F04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55" y="1039919"/>
            <a:ext cx="5158169" cy="530464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949" y="286603"/>
            <a:ext cx="11788726" cy="920503"/>
          </a:xfrm>
        </p:spPr>
        <p:txBody>
          <a:bodyPr>
            <a:normAutofit/>
          </a:bodyPr>
          <a:lstStyle/>
          <a:p>
            <a:r>
              <a:rPr lang="ru-RU" sz="4400" dirty="0"/>
              <a:t>Контролируемый и неконтролируемый </a:t>
            </a:r>
            <a:r>
              <a:rPr lang="ru-RU" sz="4400" dirty="0" smtClean="0"/>
              <a:t>контент</a:t>
            </a:r>
            <a:endParaRPr lang="be-BY" sz="4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Для более гибкого контроля значений, получаемых при работе с числовыми выражениями, в языке </a:t>
            </a:r>
            <a:r>
              <a:rPr lang="en-US" sz="2800" dirty="0"/>
              <a:t>C</a:t>
            </a:r>
            <a:r>
              <a:rPr lang="ru-RU" sz="2800" dirty="0"/>
              <a:t># предусмотрено использование контролируемого и неконтролируемого </a:t>
            </a:r>
            <a:r>
              <a:rPr lang="ru-RU" sz="2800" dirty="0" smtClean="0"/>
              <a:t>контента. </a:t>
            </a:r>
          </a:p>
          <a:p>
            <a:r>
              <a:rPr lang="ru-RU" sz="2800" i="1" dirty="0" smtClean="0"/>
              <a:t>Контролируемый контент</a:t>
            </a:r>
            <a:r>
              <a:rPr lang="ru-RU" sz="2800" dirty="0" smtClean="0"/>
              <a:t> объявляется при помощи ключевого слова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checked</a:t>
            </a:r>
            <a:r>
              <a:rPr lang="ru-RU" sz="2800" dirty="0" smtClean="0"/>
              <a:t> перед выражением или блоком. В этом случае, если преобразовании </a:t>
            </a:r>
            <a:r>
              <a:rPr lang="ru-RU" sz="2800" dirty="0"/>
              <a:t>типов </a:t>
            </a:r>
            <a:r>
              <a:rPr lang="ru-RU" sz="2800" dirty="0" smtClean="0"/>
              <a:t>вызовет переполнение, </a:t>
            </a:r>
            <a:r>
              <a:rPr lang="ru-RU" sz="2800" dirty="0"/>
              <a:t>то генерируется либо ошибка компиляции (для константных выражений), либо ошибка времени выполнения (для выражений с переменными</a:t>
            </a:r>
            <a:r>
              <a:rPr lang="ru-RU" sz="2800" dirty="0" smtClean="0"/>
              <a:t>).</a:t>
            </a:r>
          </a:p>
          <a:p>
            <a:r>
              <a:rPr lang="ru-RU" sz="2800" dirty="0" smtClean="0"/>
              <a:t>Если контент неконтролируемый </a:t>
            </a:r>
            <a:r>
              <a:rPr lang="ru-RU" sz="2800" dirty="0"/>
              <a:t>(</a:t>
            </a:r>
            <a:r>
              <a:rPr lang="ru-RU" sz="2800" dirty="0" smtClean="0"/>
              <a:t>по умолчанию или с использованием слова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unchecked</a:t>
            </a:r>
            <a:r>
              <a:rPr lang="en-US" sz="2800" dirty="0" smtClean="0"/>
              <a:t>) - </a:t>
            </a:r>
            <a:r>
              <a:rPr lang="ru-RU" sz="2800" dirty="0" smtClean="0"/>
              <a:t>ошибки не возникает, данные урезаются.</a:t>
            </a:r>
            <a:endParaRPr lang="be-BY" sz="2800" dirty="0"/>
          </a:p>
          <a:p>
            <a:endParaRPr lang="be-BY" sz="28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2D87C5-282F-4C9F-A6BD-EFDCF8F6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4107" y="286604"/>
            <a:ext cx="11229277" cy="616646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Контролируемый и неконтролируемый </a:t>
            </a:r>
            <a:r>
              <a:rPr lang="ru-RU" dirty="0" smtClean="0"/>
              <a:t>контент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5360" y="1584323"/>
            <a:ext cx="10058400" cy="43026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try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a = 33;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b = 600;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c = 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checked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((</a:t>
            </a:r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byte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)(a + b));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(c);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OverflowException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ex)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Console.WriteLine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ex.Message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be-BY" sz="2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2D87C5-282F-4C9F-A6BD-EFDCF8F6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8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ru-RU" dirty="0"/>
              <a:t>Упаковка и распаковка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5010" y="1478816"/>
            <a:ext cx="11645153" cy="4416552"/>
          </a:xfrm>
        </p:spPr>
        <p:txBody>
          <a:bodyPr>
            <a:noAutofit/>
          </a:bodyPr>
          <a:lstStyle/>
          <a:p>
            <a:pPr indent="450215" algn="just">
              <a:spcAft>
                <a:spcPts val="0"/>
              </a:spcAft>
            </a:pPr>
            <a:r>
              <a:rPr lang="ru-RU" sz="2800" dirty="0">
                <a:ea typeface="Calibri" panose="020F0502020204030204" pitchFamily="34" charset="0"/>
              </a:rPr>
              <a:t>В C# допускается рассмотрение значений структурных типов как переменных типа 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object.</a:t>
            </a:r>
            <a:r>
              <a:rPr lang="ru-RU" sz="2800" dirty="0">
                <a:ea typeface="Calibri" panose="020F0502020204030204" pitchFamily="34" charset="0"/>
              </a:rPr>
              <a:t> Преобразование в объект называется </a:t>
            </a:r>
            <a:r>
              <a:rPr lang="ru-RU" sz="2800" i="1" dirty="0">
                <a:ea typeface="Calibri" panose="020F0502020204030204" pitchFamily="34" charset="0"/>
              </a:rPr>
              <a:t>операцией упаковки</a:t>
            </a:r>
            <a:r>
              <a:rPr lang="ru-RU" sz="2800" dirty="0">
                <a:ea typeface="Calibri" panose="020F0502020204030204" pitchFamily="34" charset="0"/>
              </a:rPr>
              <a:t> (</a:t>
            </a:r>
            <a:r>
              <a:rPr lang="en-US" sz="2800" i="1" dirty="0">
                <a:ea typeface="Calibri" panose="020F0502020204030204" pitchFamily="34" charset="0"/>
              </a:rPr>
              <a:t>boxing</a:t>
            </a:r>
            <a:r>
              <a:rPr lang="ru-RU" sz="2800" dirty="0">
                <a:ea typeface="Calibri" panose="020F0502020204030204" pitchFamily="34" charset="0"/>
              </a:rPr>
              <a:t>), обратное преобразование – </a:t>
            </a:r>
            <a:r>
              <a:rPr lang="ru-RU" sz="2800" i="1" dirty="0">
                <a:ea typeface="Calibri" panose="020F0502020204030204" pitchFamily="34" charset="0"/>
              </a:rPr>
              <a:t>операцией распаковки</a:t>
            </a:r>
            <a:r>
              <a:rPr lang="ru-RU" sz="2800" dirty="0">
                <a:ea typeface="Calibri" panose="020F0502020204030204" pitchFamily="34" charset="0"/>
              </a:rPr>
              <a:t> (</a:t>
            </a:r>
            <a:r>
              <a:rPr lang="en-US" sz="2800" i="1" dirty="0">
                <a:ea typeface="Calibri" panose="020F0502020204030204" pitchFamily="34" charset="0"/>
              </a:rPr>
              <a:t>unboxing</a:t>
            </a:r>
            <a:r>
              <a:rPr lang="ru-RU" sz="2800" dirty="0">
                <a:ea typeface="Calibri" panose="020F0502020204030204" pitchFamily="34" charset="0"/>
              </a:rPr>
              <a:t>). </a:t>
            </a:r>
            <a:endParaRPr lang="en-US" sz="2800" dirty="0" smtClean="0">
              <a:ea typeface="Calibri" panose="020F0502020204030204" pitchFamily="34" charset="0"/>
            </a:endParaRPr>
          </a:p>
          <a:p>
            <a:pPr indent="450215" algn="just">
              <a:spcAft>
                <a:spcPts val="0"/>
              </a:spcAft>
            </a:pPr>
            <a:endParaRPr lang="be-BY" sz="2800" dirty="0">
              <a:ea typeface="Calibri" panose="020F0502020204030204" pitchFamily="34" charset="0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= 123;</a:t>
            </a:r>
            <a:endParaRPr lang="be-BY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object o = 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;			// 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Упаковка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автоматическая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endParaRPr lang="be-BY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0" algn="just"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j = (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int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)o;		</a:t>
            </a:r>
            <a:r>
              <a:rPr lang="en-US" sz="2800" dirty="0" smtClean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// </a:t>
            </a:r>
            <a:r>
              <a:rPr lang="en-US" sz="280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Распаковка</a:t>
            </a:r>
            <a:endParaRPr lang="en-US" sz="2800" dirty="0" smtClean="0">
              <a:solidFill>
                <a:srgbClr val="0000FF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 indent="0" algn="just">
              <a:spcAft>
                <a:spcPts val="0"/>
              </a:spcAft>
              <a:buNone/>
            </a:pPr>
            <a:endParaRPr lang="be-BY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>
              <a:spcAft>
                <a:spcPts val="0"/>
              </a:spcAft>
            </a:pPr>
            <a:r>
              <a:rPr lang="ru-RU" sz="2800" dirty="0">
                <a:ea typeface="Calibri" panose="020F0502020204030204" pitchFamily="34" charset="0"/>
              </a:rPr>
              <a:t>Возможность автоматического преобразование каждого типа в тип 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object</a:t>
            </a:r>
            <a:r>
              <a:rPr lang="en-US" sz="2800" dirty="0">
                <a:ea typeface="Calibri" panose="020F0502020204030204" pitchFamily="34" charset="0"/>
              </a:rPr>
              <a:t> </a:t>
            </a:r>
            <a:r>
              <a:rPr lang="ru-RU" sz="2800" dirty="0">
                <a:ea typeface="Calibri" panose="020F0502020204030204" pitchFamily="34" charset="0"/>
              </a:rPr>
              <a:t>позволяет создавать универсальные классы, работающие с любыми типами. </a:t>
            </a:r>
            <a:endParaRPr lang="be-BY" sz="2800" dirty="0">
              <a:ea typeface="Calibri" panose="020F0502020204030204" pitchFamily="34" charset="0"/>
            </a:endParaRPr>
          </a:p>
          <a:p>
            <a:endParaRPr lang="be-BY" sz="28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2A05046-F1C9-4EFA-BB91-F98A0251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1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в строковый тип</a:t>
            </a:r>
            <a:endParaRPr lang="be-BY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4632" y="1845734"/>
            <a:ext cx="10671048" cy="402336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Все </a:t>
            </a:r>
            <a:r>
              <a:rPr lang="ru-RU" sz="3200" dirty="0"/>
              <a:t>типы – потомки </a:t>
            </a:r>
            <a:r>
              <a:rPr lang="ru-R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ru-RU" sz="3200" dirty="0"/>
              <a:t>, а, следовательно, обладают методом </a:t>
            </a:r>
            <a:r>
              <a:rPr lang="ru-R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ToString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ru-RU" sz="3200" dirty="0"/>
              <a:t>Метод </a:t>
            </a:r>
            <a:r>
              <a:rPr lang="ru-RU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ToString</a:t>
            </a:r>
            <a:r>
              <a:rPr lang="ru-RU" sz="3200" dirty="0">
                <a:solidFill>
                  <a:srgbClr val="0000FF"/>
                </a:solidFill>
                <a:latin typeface="Consolas" panose="020B0609020204030204" pitchFamily="49" charset="0"/>
              </a:rPr>
              <a:t>()</a:t>
            </a:r>
            <a:r>
              <a:rPr lang="ru-RU" sz="3200" dirty="0"/>
              <a:t> можно вызывать явно, но, если явный вызов не указан, то он будет вызываться неявно, всякий раз, когда требуется преобразование к строковому типу. </a:t>
            </a:r>
            <a:endParaRPr lang="en-US" sz="3200" dirty="0" smtClean="0"/>
          </a:p>
          <a:p>
            <a:endParaRPr lang="ru-RU" sz="3200" dirty="0" smtClean="0"/>
          </a:p>
          <a:p>
            <a:r>
              <a:rPr lang="en-US" sz="3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3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(24.5);</a:t>
            </a:r>
            <a:endParaRPr lang="be-BY" sz="32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F24CE5-32DA-43F7-B52C-BBB2E480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37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24674" y="149029"/>
            <a:ext cx="11458244" cy="989108"/>
          </a:xfrm>
        </p:spPr>
        <p:txBody>
          <a:bodyPr>
            <a:noAutofit/>
          </a:bodyPr>
          <a:lstStyle/>
          <a:p>
            <a:r>
              <a:rPr lang="ru-RU" sz="4400" dirty="0"/>
              <a:t>Преобразование типов</a:t>
            </a:r>
            <a:r>
              <a:rPr lang="en-US" sz="4400" dirty="0"/>
              <a:t>. </a:t>
            </a:r>
            <a:r>
              <a:rPr lang="ru-RU" sz="4400" dirty="0"/>
              <a:t>Методы </a:t>
            </a:r>
            <a:r>
              <a:rPr lang="ru-RU" sz="4400" dirty="0" err="1"/>
              <a:t>Parse</a:t>
            </a:r>
            <a:r>
              <a:rPr lang="ru-RU" sz="4400" dirty="0"/>
              <a:t> и </a:t>
            </a:r>
            <a:r>
              <a:rPr lang="ru-RU" sz="4400" dirty="0" err="1"/>
              <a:t>TryParse</a:t>
            </a:r>
            <a:endParaRPr lang="ru-RU" sz="4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867" y="1653702"/>
            <a:ext cx="11215051" cy="4396901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Все </a:t>
            </a:r>
            <a:r>
              <a:rPr lang="ru-RU" sz="2400" dirty="0"/>
              <a:t>примитивные типы имеют два метода, которые позволяют преобразовать строку к данному типу. Это методы </a:t>
            </a:r>
            <a:r>
              <a:rPr lang="ru-R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r>
              <a:rPr lang="ru-RU" sz="24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sz="2400" dirty="0" smtClean="0"/>
              <a:t>и</a:t>
            </a:r>
            <a:r>
              <a:rPr lang="ru-RU" sz="2400" dirty="0"/>
              <a:t> </a:t>
            </a:r>
            <a:r>
              <a:rPr lang="ru-R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TryParse</a:t>
            </a:r>
            <a:r>
              <a:rPr lang="ru-R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sz="2400" dirty="0"/>
              <a:t>.</a:t>
            </a:r>
          </a:p>
          <a:p>
            <a:r>
              <a:rPr lang="ru-RU" sz="2400" dirty="0"/>
              <a:t>Метод </a:t>
            </a:r>
            <a:r>
              <a:rPr lang="ru-RU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</a:t>
            </a:r>
            <a:r>
              <a:rPr lang="ru-RU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ru-RU" sz="2400" dirty="0"/>
              <a:t> в качестве параметра принимает строку и возвращает объект текущего типа.</a:t>
            </a:r>
          </a:p>
          <a:p>
            <a:endParaRPr lang="en-US" sz="24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6" name="Прямоугольник 5"/>
          <p:cNvSpPr/>
          <p:nvPr/>
        </p:nvSpPr>
        <p:spPr>
          <a:xfrm>
            <a:off x="1310640" y="3713125"/>
            <a:ext cx="88757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"10"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"23,56"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"12,45"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"4"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$"a=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{a}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b=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{b}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c=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{c}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d=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{d}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12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89105" y="256032"/>
            <a:ext cx="11410545" cy="901559"/>
          </a:xfrm>
        </p:spPr>
        <p:txBody>
          <a:bodyPr>
            <a:normAutofit fontScale="90000"/>
          </a:bodyPr>
          <a:lstStyle/>
          <a:p>
            <a:r>
              <a:rPr lang="ru-RU" dirty="0"/>
              <a:t>Преобразование типов</a:t>
            </a:r>
            <a:r>
              <a:rPr lang="en-US" dirty="0"/>
              <a:t>. </a:t>
            </a:r>
            <a:r>
              <a:rPr lang="ru-RU" dirty="0"/>
              <a:t>Методы </a:t>
            </a:r>
            <a:r>
              <a:rPr lang="ru-RU" dirty="0" err="1"/>
              <a:t>Parse</a:t>
            </a:r>
            <a:r>
              <a:rPr lang="ru-RU" dirty="0"/>
              <a:t> и </a:t>
            </a:r>
            <a:r>
              <a:rPr lang="ru-RU" dirty="0" err="1"/>
              <a:t>TryParse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1208" y="1845734"/>
            <a:ext cx="11137392" cy="402336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Метода </a:t>
            </a:r>
            <a:r>
              <a:rPr lang="ru-RU" sz="2400" dirty="0" err="1"/>
              <a:t>TryParse</a:t>
            </a:r>
            <a:r>
              <a:rPr lang="ru-RU" sz="2400" dirty="0" smtClean="0"/>
              <a:t>() пытается </a:t>
            </a:r>
            <a:r>
              <a:rPr lang="ru-RU" sz="2400" dirty="0"/>
              <a:t>преобразовать строку к типу и, если преобразование прошло успешно, то возвращает </a:t>
            </a:r>
            <a:r>
              <a:rPr lang="ru-RU" sz="2400" dirty="0" err="1"/>
              <a:t>true</a:t>
            </a:r>
            <a:r>
              <a:rPr lang="ru-RU" sz="2400" dirty="0"/>
              <a:t>.</a:t>
            </a:r>
            <a:endParaRPr lang="en-US" sz="24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6" name="Прямоугольник 5"/>
          <p:cNvSpPr/>
          <p:nvPr/>
        </p:nvSpPr>
        <p:spPr>
          <a:xfrm>
            <a:off x="694944" y="2795814"/>
            <a:ext cx="109636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number;</a:t>
            </a:r>
          </a:p>
          <a:p>
            <a:r>
              <a:rPr lang="en-US" sz="2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Введите строку:"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input =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.TryParse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(input,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number);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(result ==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2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Преобразование прошло успешно"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2400" dirty="0">
                <a:solidFill>
                  <a:srgbClr val="A31515"/>
                </a:solidFill>
                <a:latin typeface="Consolas" panose="020B0609020204030204" pitchFamily="49" charset="0"/>
              </a:rPr>
              <a:t>Преобразование завершилось неудачно"</a:t>
            </a: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8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957"/>
          </a:xfrm>
        </p:spPr>
        <p:txBody>
          <a:bodyPr/>
          <a:lstStyle/>
          <a:p>
            <a:r>
              <a:rPr lang="en-US" b="1" dirty="0" smtClean="0"/>
              <a:t>Convert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0195" y="1689694"/>
            <a:ext cx="11235447" cy="4312271"/>
          </a:xfrm>
        </p:spPr>
        <p:txBody>
          <a:bodyPr>
            <a:noAutofit/>
          </a:bodyPr>
          <a:lstStyle/>
          <a:p>
            <a:r>
              <a:rPr lang="ru-RU" sz="3200" dirty="0"/>
              <a:t>Класс </a:t>
            </a:r>
            <a:r>
              <a:rPr lang="en-US" sz="3200" b="1" dirty="0"/>
              <a:t>Convert</a:t>
            </a:r>
            <a:r>
              <a:rPr lang="en-US" sz="3200" dirty="0"/>
              <a:t> </a:t>
            </a:r>
            <a:r>
              <a:rPr lang="ru-RU" sz="3200" dirty="0"/>
              <a:t>представляет еще один способ для преобразования значений. Для этого в нем определены следующие статические методы</a:t>
            </a:r>
            <a:r>
              <a:rPr lang="ru-RU" sz="3200" dirty="0" smtClean="0"/>
              <a:t>:</a:t>
            </a:r>
            <a:endParaRPr lang="en-US" sz="3200" dirty="0" smtClean="0"/>
          </a:p>
          <a:p>
            <a:endParaRPr lang="ru-RU" sz="2800" dirty="0"/>
          </a:p>
          <a:p>
            <a:r>
              <a:rPr lang="en-US" sz="2800" dirty="0" err="1" smtClean="0">
                <a:solidFill>
                  <a:srgbClr val="0000FF"/>
                </a:solidFill>
              </a:rPr>
              <a:t>ToBoolean</a:t>
            </a:r>
            <a:r>
              <a:rPr lang="en-US" sz="2800" dirty="0" smtClean="0">
                <a:solidFill>
                  <a:srgbClr val="0000FF"/>
                </a:solidFill>
              </a:rPr>
              <a:t>(value)</a:t>
            </a:r>
            <a:r>
              <a:rPr lang="ru-RU" sz="2800" dirty="0" smtClean="0">
                <a:solidFill>
                  <a:srgbClr val="0000FF"/>
                </a:solidFill>
              </a:rPr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	</a:t>
            </a:r>
            <a:r>
              <a:rPr lang="en-US" sz="2800" dirty="0" err="1" smtClean="0">
                <a:solidFill>
                  <a:srgbClr val="0000FF"/>
                </a:solidFill>
              </a:rPr>
              <a:t>ToByte</a:t>
            </a:r>
            <a:r>
              <a:rPr lang="en-US" sz="2800" dirty="0" smtClean="0">
                <a:solidFill>
                  <a:srgbClr val="0000FF"/>
                </a:solidFill>
              </a:rPr>
              <a:t>(value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  <a:p>
            <a:r>
              <a:rPr lang="en-US" sz="2800" dirty="0" err="1" smtClean="0">
                <a:solidFill>
                  <a:srgbClr val="0000FF"/>
                </a:solidFill>
              </a:rPr>
              <a:t>ToChar</a:t>
            </a:r>
            <a:r>
              <a:rPr lang="en-US" sz="2800" dirty="0" smtClean="0">
                <a:solidFill>
                  <a:srgbClr val="0000FF"/>
                </a:solidFill>
              </a:rPr>
              <a:t>(value)</a:t>
            </a:r>
            <a:r>
              <a:rPr lang="ru-RU" sz="2800" dirty="0" smtClean="0">
                <a:solidFill>
                  <a:srgbClr val="0000FF"/>
                </a:solidFill>
              </a:rPr>
              <a:t>		</a:t>
            </a:r>
            <a:r>
              <a:rPr lang="en-US" sz="2800" dirty="0" err="1" smtClean="0">
                <a:solidFill>
                  <a:srgbClr val="0000FF"/>
                </a:solidFill>
              </a:rPr>
              <a:t>ToDateTime</a:t>
            </a:r>
            <a:r>
              <a:rPr lang="en-US" sz="2800" dirty="0" smtClean="0">
                <a:solidFill>
                  <a:srgbClr val="0000FF"/>
                </a:solidFill>
              </a:rPr>
              <a:t>(value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  <a:p>
            <a:r>
              <a:rPr lang="en-US" sz="2800" dirty="0" err="1" smtClean="0">
                <a:solidFill>
                  <a:srgbClr val="0000FF"/>
                </a:solidFill>
              </a:rPr>
              <a:t>ToDecimal</a:t>
            </a:r>
            <a:r>
              <a:rPr lang="en-US" sz="2800" dirty="0" smtClean="0">
                <a:solidFill>
                  <a:srgbClr val="0000FF"/>
                </a:solidFill>
              </a:rPr>
              <a:t>(value)</a:t>
            </a:r>
            <a:r>
              <a:rPr lang="ru-RU" sz="2800" dirty="0" smtClean="0">
                <a:solidFill>
                  <a:srgbClr val="0000FF"/>
                </a:solidFill>
              </a:rPr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	</a:t>
            </a:r>
            <a:r>
              <a:rPr lang="en-US" sz="2800" dirty="0" err="1" smtClean="0">
                <a:solidFill>
                  <a:srgbClr val="0000FF"/>
                </a:solidFill>
              </a:rPr>
              <a:t>ToDouble</a:t>
            </a:r>
            <a:r>
              <a:rPr lang="en-US" sz="2800" dirty="0" smtClean="0">
                <a:solidFill>
                  <a:srgbClr val="0000FF"/>
                </a:solidFill>
              </a:rPr>
              <a:t>(value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  <a:p>
            <a:r>
              <a:rPr lang="en-US" sz="2800" dirty="0" err="1" smtClean="0">
                <a:solidFill>
                  <a:srgbClr val="0000FF"/>
                </a:solidFill>
              </a:rPr>
              <a:t>ToInt16</a:t>
            </a:r>
            <a:r>
              <a:rPr lang="en-US" sz="2800" dirty="0" smtClean="0">
                <a:solidFill>
                  <a:srgbClr val="0000FF"/>
                </a:solidFill>
              </a:rPr>
              <a:t>(value)</a:t>
            </a:r>
            <a:r>
              <a:rPr lang="ru-RU" sz="2800" dirty="0" smtClean="0">
                <a:solidFill>
                  <a:srgbClr val="0000FF"/>
                </a:solidFill>
              </a:rPr>
              <a:t>		</a:t>
            </a:r>
            <a:r>
              <a:rPr lang="en-US" sz="2800" dirty="0" err="1" smtClean="0">
                <a:solidFill>
                  <a:srgbClr val="0000FF"/>
                </a:solidFill>
              </a:rPr>
              <a:t>ToInt32</a:t>
            </a:r>
            <a:r>
              <a:rPr lang="en-US" sz="2800" dirty="0" smtClean="0">
                <a:solidFill>
                  <a:srgbClr val="0000FF"/>
                </a:solidFill>
              </a:rPr>
              <a:t>(value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  <a:p>
            <a:r>
              <a:rPr lang="en-US" sz="2800" dirty="0" err="1" smtClean="0">
                <a:solidFill>
                  <a:srgbClr val="0000FF"/>
                </a:solidFill>
              </a:rPr>
              <a:t>ToInt64</a:t>
            </a:r>
            <a:r>
              <a:rPr lang="en-US" sz="2800" dirty="0" smtClean="0">
                <a:solidFill>
                  <a:srgbClr val="0000FF"/>
                </a:solidFill>
              </a:rPr>
              <a:t>(value)</a:t>
            </a:r>
            <a:r>
              <a:rPr lang="ru-RU" sz="2800" dirty="0" smtClean="0">
                <a:solidFill>
                  <a:srgbClr val="0000FF"/>
                </a:solidFill>
              </a:rPr>
              <a:t>		</a:t>
            </a:r>
            <a:r>
              <a:rPr lang="en-US" sz="2800" dirty="0" err="1" smtClean="0">
                <a:solidFill>
                  <a:srgbClr val="0000FF"/>
                </a:solidFill>
              </a:rPr>
              <a:t>ToSByte</a:t>
            </a:r>
            <a:r>
              <a:rPr lang="en-US" sz="2800" dirty="0" smtClean="0">
                <a:solidFill>
                  <a:srgbClr val="0000FF"/>
                </a:solidFill>
              </a:rPr>
              <a:t>(value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  <a:p>
            <a:r>
              <a:rPr lang="en-US" sz="2800" dirty="0" err="1" smtClean="0">
                <a:solidFill>
                  <a:srgbClr val="0000FF"/>
                </a:solidFill>
              </a:rPr>
              <a:t>ToSingle</a:t>
            </a:r>
            <a:r>
              <a:rPr lang="en-US" sz="2800" dirty="0" smtClean="0">
                <a:solidFill>
                  <a:srgbClr val="0000FF"/>
                </a:solidFill>
              </a:rPr>
              <a:t>(value)</a:t>
            </a:r>
            <a:r>
              <a:rPr lang="ru-RU" sz="2800" dirty="0" smtClean="0">
                <a:solidFill>
                  <a:srgbClr val="0000FF"/>
                </a:solidFill>
              </a:rPr>
              <a:t>		</a:t>
            </a:r>
            <a:r>
              <a:rPr lang="en-US" sz="2800" dirty="0" err="1" smtClean="0">
                <a:solidFill>
                  <a:srgbClr val="0000FF"/>
                </a:solidFill>
              </a:rPr>
              <a:t>ToUInt16</a:t>
            </a:r>
            <a:r>
              <a:rPr lang="en-US" sz="2800" dirty="0" smtClean="0">
                <a:solidFill>
                  <a:srgbClr val="0000FF"/>
                </a:solidFill>
              </a:rPr>
              <a:t>(value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  <a:p>
            <a:r>
              <a:rPr lang="en-US" sz="2800" dirty="0" err="1" smtClean="0">
                <a:solidFill>
                  <a:srgbClr val="0000FF"/>
                </a:solidFill>
              </a:rPr>
              <a:t>ToUInt32</a:t>
            </a:r>
            <a:r>
              <a:rPr lang="en-US" sz="2800" dirty="0" smtClean="0">
                <a:solidFill>
                  <a:srgbClr val="0000FF"/>
                </a:solidFill>
              </a:rPr>
              <a:t>(value)</a:t>
            </a:r>
            <a:r>
              <a:rPr lang="ru-RU" sz="2800" dirty="0" smtClean="0">
                <a:solidFill>
                  <a:srgbClr val="0000FF"/>
                </a:solidFill>
              </a:rPr>
              <a:t>		</a:t>
            </a:r>
            <a:r>
              <a:rPr lang="en-US" sz="2800" dirty="0" err="1" smtClean="0">
                <a:solidFill>
                  <a:srgbClr val="0000FF"/>
                </a:solidFill>
              </a:rPr>
              <a:t>ToUInt64</a:t>
            </a:r>
            <a:r>
              <a:rPr lang="en-US" sz="2800" dirty="0" smtClean="0">
                <a:solidFill>
                  <a:srgbClr val="0000FF"/>
                </a:solidFill>
              </a:rPr>
              <a:t>(value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  <a:p>
            <a:endParaRPr lang="en-US" sz="2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51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Место языка </a:t>
            </a:r>
            <a:r>
              <a:rPr lang="en-US" sz="3600" dirty="0"/>
              <a:t>C</a:t>
            </a:r>
            <a:r>
              <a:rPr lang="ru-RU" sz="3600" dirty="0"/>
              <a:t># среди других языков программирования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Первая версия языка вышла вместе с релизом </a:t>
            </a:r>
            <a:r>
              <a:rPr lang="ru-RU" dirty="0" err="1"/>
              <a:t>Microsoft</a:t>
            </a:r>
            <a:r>
              <a:rPr lang="ru-RU" dirty="0"/>
              <a:t>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</a:t>
            </a:r>
            <a:r>
              <a:rPr lang="ru-RU" dirty="0"/>
              <a:t> .NET в феврале 2002 года. </a:t>
            </a: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Текущей </a:t>
            </a:r>
            <a:r>
              <a:rPr lang="ru-RU" dirty="0"/>
              <a:t>версией языка является версия C# 10.0, которая вышла 8 ноября 2021 года вместе с релизом .NET 6.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75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4957"/>
          </a:xfrm>
        </p:spPr>
        <p:txBody>
          <a:bodyPr/>
          <a:lstStyle/>
          <a:p>
            <a:r>
              <a:rPr lang="en-US" b="1" dirty="0" smtClean="0"/>
              <a:t>Convert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4436" y="1514597"/>
            <a:ext cx="11110933" cy="4545735"/>
          </a:xfrm>
        </p:spPr>
        <p:txBody>
          <a:bodyPr>
            <a:normAutofit/>
          </a:bodyPr>
          <a:lstStyle/>
          <a:p>
            <a:r>
              <a:rPr lang="ru-RU" sz="2800" dirty="0"/>
              <a:t>В качестве параметра в эти методы может передаваться значение различных примитивных типов, необязательно строки</a:t>
            </a:r>
            <a:r>
              <a:rPr lang="ru-RU" sz="2800" dirty="0" smtClean="0"/>
              <a:t>: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Convert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.ToInt32(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"23"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d = 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Convert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.ToDouble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(b);</a:t>
            </a:r>
          </a:p>
          <a:p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$"n=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  d=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{d}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/>
          </a:p>
          <a:p>
            <a:pPr>
              <a:buNone/>
            </a:pPr>
            <a:endParaRPr lang="ru-RU" sz="2800" dirty="0"/>
          </a:p>
          <a:p>
            <a:endParaRPr lang="ru-RU" sz="2800" dirty="0" smtClean="0"/>
          </a:p>
          <a:p>
            <a:r>
              <a:rPr lang="ru-RU" sz="2800" dirty="0"/>
              <a:t>Е</a:t>
            </a:r>
            <a:r>
              <a:rPr lang="ru-RU" sz="2800" dirty="0" smtClean="0"/>
              <a:t>сли </a:t>
            </a:r>
            <a:r>
              <a:rPr lang="ru-RU" sz="2800" dirty="0"/>
              <a:t>методу не удастся преобразовать значение к нужному типу, то он выбрасывает исключение </a:t>
            </a:r>
            <a:r>
              <a:rPr lang="ru-RU" sz="2800" dirty="0" err="1"/>
              <a:t>FormatException</a:t>
            </a:r>
            <a:r>
              <a:rPr lang="ru-RU" sz="2800" dirty="0"/>
              <a:t>.</a:t>
            </a:r>
            <a:endParaRPr lang="en-US" sz="28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7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Пространства </a:t>
            </a:r>
            <a:r>
              <a:rPr lang="ru-RU" dirty="0" smtClean="0"/>
              <a:t>имен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67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Пространства </a:t>
            </a:r>
            <a:r>
              <a:rPr lang="ru-RU" dirty="0" smtClean="0"/>
              <a:t>имен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Пространство имен (namespace) в C# представляет собой некий контейнер для логического объединения именованных сущностей, таких как классы, интерфейсы, перечисления и </a:t>
            </a:r>
            <a:r>
              <a:rPr lang="ru-RU" dirty="0" smtClean="0"/>
              <a:t>т.д.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72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64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Пространства </a:t>
            </a:r>
            <a:r>
              <a:rPr lang="ru-RU" dirty="0" smtClean="0"/>
              <a:t>имен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Пространство имен можно использовать для организации элементов кода и для создания глобально уникальных типов</a:t>
            </a:r>
            <a:r>
              <a:rPr lang="ru-RU" dirty="0" smtClean="0"/>
              <a:t>.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 smtClean="0"/>
          </a:p>
          <a:p>
            <a:pPr algn="l">
              <a:buNone/>
            </a:pPr>
            <a:r>
              <a:rPr lang="ru-RU" sz="2400" dirty="0" smtClean="0"/>
              <a:t>(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docs.microsoft.com/ru-ru/dotnet/csharp/language-reference/keywords/namespace</a:t>
            </a:r>
            <a:r>
              <a:rPr lang="ru-RU" sz="2400" dirty="0" smtClean="0"/>
              <a:t> 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73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87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Пространства имен </a:t>
            </a:r>
            <a:r>
              <a:rPr lang="ru-RU" dirty="0" smtClean="0"/>
              <a:t>используются:</a:t>
            </a:r>
          </a:p>
          <a:p>
            <a:endParaRPr lang="ru-RU" dirty="0" smtClean="0"/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ru-RU" dirty="0" smtClean="0"/>
              <a:t>для </a:t>
            </a:r>
            <a:r>
              <a:rPr lang="ru-RU" dirty="0"/>
              <a:t>упорядочения классов .NET </a:t>
            </a:r>
            <a:endParaRPr lang="ru-RU" dirty="0" smtClean="0"/>
          </a:p>
          <a:p>
            <a:pPr marL="571500" indent="-571500">
              <a:buClrTx/>
              <a:buFont typeface="Wingdings" panose="05000000000000000000" pitchFamily="2" charset="2"/>
              <a:buChar char="q"/>
            </a:pPr>
            <a:r>
              <a:rPr lang="ru-RU" dirty="0" smtClean="0"/>
              <a:t>для объявления </a:t>
            </a:r>
            <a:r>
              <a:rPr lang="ru-RU" dirty="0"/>
              <a:t>собственных пространств имен </a:t>
            </a:r>
            <a:r>
              <a:rPr lang="ru-RU" dirty="0" smtClean="0"/>
              <a:t>и соответсвенно для контролироля областей </a:t>
            </a:r>
            <a:r>
              <a:rPr lang="ru-RU" dirty="0"/>
              <a:t>имен классов и методов в более крупных проектах.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74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26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 smtClean="0"/>
              <a:t>Упорядочение </a:t>
            </a:r>
            <a:r>
              <a:rPr lang="ru-RU" u="sng" dirty="0"/>
              <a:t>классов .</a:t>
            </a:r>
            <a:r>
              <a:rPr lang="ru-RU" u="sng" dirty="0" smtClean="0"/>
              <a:t>NET</a:t>
            </a:r>
          </a:p>
          <a:p>
            <a:endParaRPr lang="ru-RU" dirty="0" smtClean="0"/>
          </a:p>
          <a:p>
            <a:pPr>
              <a:buNone/>
            </a:pPr>
            <a:r>
              <a:rPr lang="ru-RU" dirty="0"/>
              <a:t>пространства имен позволяют логически группировать классы и другие сущности,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75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71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u="sng" dirty="0" smtClean="0"/>
              <a:t>Объявление собственных </a:t>
            </a:r>
            <a:r>
              <a:rPr lang="ru-RU" u="sng" dirty="0"/>
              <a:t>пространств </a:t>
            </a:r>
            <a:r>
              <a:rPr lang="ru-RU" u="sng" dirty="0" smtClean="0"/>
              <a:t>имен</a:t>
            </a:r>
          </a:p>
          <a:p>
            <a:endParaRPr lang="ru-RU" dirty="0" smtClean="0"/>
          </a:p>
          <a:p>
            <a:pPr>
              <a:buNone/>
            </a:pPr>
            <a:r>
              <a:rPr lang="ru-RU" dirty="0" smtClean="0"/>
              <a:t>Позволяет </a:t>
            </a:r>
            <a:r>
              <a:rPr lang="ru-RU" dirty="0"/>
              <a:t>использовать одни и те же имена для сущностей в разных пространствах имен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76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34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152229"/>
              </p:ext>
            </p:extLst>
          </p:nvPr>
        </p:nvGraphicFramePr>
        <p:xfrm>
          <a:off x="196949" y="1420814"/>
          <a:ext cx="11788726" cy="458052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470379">
                  <a:extLst>
                    <a:ext uri="{9D8B030D-6E8A-4147-A177-3AD203B41FA5}">
                      <a16:colId xmlns:a16="http://schemas.microsoft.com/office/drawing/2014/main" val="4218141243"/>
                    </a:ext>
                  </a:extLst>
                </a:gridCol>
                <a:gridCol w="8318347">
                  <a:extLst>
                    <a:ext uri="{9D8B030D-6E8A-4147-A177-3AD203B41FA5}">
                      <a16:colId xmlns:a16="http://schemas.microsoft.com/office/drawing/2014/main" val="839319050"/>
                    </a:ext>
                  </a:extLst>
                </a:gridCol>
              </a:tblGrid>
              <a:tr h="454864">
                <a:tc>
                  <a:txBody>
                    <a:bodyPr/>
                    <a:lstStyle/>
                    <a:p>
                      <a:r>
                        <a:rPr lang="en-US" sz="2200">
                          <a:effectLst/>
                        </a:rPr>
                        <a:t>System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tc>
                  <a:txBody>
                    <a:bodyPr/>
                    <a:lstStyle/>
                    <a:p>
                      <a:r>
                        <a:rPr lang="ru-RU" sz="2200" dirty="0" smtClean="0">
                          <a:effectLst/>
                        </a:rPr>
                        <a:t>Содержит базовые типы, позволяющие </a:t>
                      </a:r>
                      <a:r>
                        <a:rPr lang="ru-RU" sz="2200" dirty="0">
                          <a:effectLst/>
                        </a:rPr>
                        <a:t>иметь дело с внутренними данными, математическими вычислениями, генерированием случайных чисел, переменными среды и сборкой мусора, а также ряд наиболее часто применяемых исключений и атрибутов</a:t>
                      </a:r>
                      <a:endParaRPr lang="ru-RU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extLst>
                  <a:ext uri="{0D108BD9-81ED-4DB2-BD59-A6C34878D82A}">
                    <a16:rowId xmlns:a16="http://schemas.microsoft.com/office/drawing/2014/main" val="3359635555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r>
                        <a:rPr lang="en-US" sz="2200">
                          <a:effectLst/>
                        </a:rPr>
                        <a:t>System.Collections</a:t>
                      </a:r>
                      <a:br>
                        <a:rPr lang="en-US" sz="2200">
                          <a:effectLst/>
                        </a:rPr>
                      </a:br>
                      <a:r>
                        <a:rPr lang="en-US" sz="2200">
                          <a:effectLst/>
                        </a:rPr>
                        <a:t>System.Collections.Generic</a:t>
                      </a:r>
                      <a:endParaRPr lang="en-US" sz="2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tc>
                  <a:txBody>
                    <a:bodyPr/>
                    <a:lstStyle/>
                    <a:p>
                      <a:r>
                        <a:rPr lang="ru-RU" sz="2200">
                          <a:effectLst/>
                        </a:rPr>
                        <a:t>В этих пространствах имен содержится ряд контейнерных типов, а также несколько базовых типов и интерфейсов, которые позволяют создавать специальные коллекции</a:t>
                      </a:r>
                      <a:endParaRPr lang="ru-RU" sz="2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extLst>
                  <a:ext uri="{0D108BD9-81ED-4DB2-BD59-A6C34878D82A}">
                    <a16:rowId xmlns:a16="http://schemas.microsoft.com/office/drawing/2014/main" val="2066047348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r>
                        <a:rPr lang="en-US" sz="2200" dirty="0">
                          <a:effectLst/>
                        </a:rPr>
                        <a:t>System.IO</a:t>
                      </a:r>
                      <a:br>
                        <a:rPr lang="en-US" sz="2200" dirty="0">
                          <a:effectLst/>
                        </a:rPr>
                      </a:br>
                      <a:r>
                        <a:rPr lang="en-US" sz="2200" dirty="0" err="1">
                          <a:effectLst/>
                        </a:rPr>
                        <a:t>System.IO.Compression</a:t>
                      </a:r>
                      <a:r>
                        <a:rPr lang="en-US" sz="2200" dirty="0">
                          <a:effectLst/>
                        </a:rPr>
                        <a:t/>
                      </a:r>
                      <a:br>
                        <a:rPr lang="en-US" sz="2200" dirty="0">
                          <a:effectLst/>
                        </a:rPr>
                      </a:br>
                      <a:r>
                        <a:rPr lang="en-US" sz="2200" dirty="0" err="1">
                          <a:effectLst/>
                        </a:rPr>
                        <a:t>System.IO.Ports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tc>
                  <a:txBody>
                    <a:bodyPr/>
                    <a:lstStyle/>
                    <a:p>
                      <a:r>
                        <a:rPr lang="ru-RU" sz="2200">
                          <a:effectLst/>
                        </a:rPr>
                        <a:t>В этих пространствах содержится много типов, предназначенных для работы с операциями файлового ввода-вывода, сжатия данных и манипулирования портами</a:t>
                      </a:r>
                      <a:endParaRPr lang="ru-RU" sz="2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extLst>
                  <a:ext uri="{0D108BD9-81ED-4DB2-BD59-A6C34878D82A}">
                    <a16:rowId xmlns:a16="http://schemas.microsoft.com/office/drawing/2014/main" val="2944789172"/>
                  </a:ext>
                </a:extLst>
              </a:tr>
              <a:tr h="255168">
                <a:tc>
                  <a:txBody>
                    <a:bodyPr/>
                    <a:lstStyle/>
                    <a:p>
                      <a:r>
                        <a:rPr lang="en-US" sz="2200" dirty="0" err="1">
                          <a:effectLst/>
                        </a:rPr>
                        <a:t>System.Reflection</a:t>
                      </a:r>
                      <a:r>
                        <a:rPr lang="en-US" sz="2200" dirty="0">
                          <a:effectLst/>
                        </a:rPr>
                        <a:t/>
                      </a:r>
                      <a:br>
                        <a:rPr lang="en-US" sz="2200" dirty="0">
                          <a:effectLst/>
                        </a:rPr>
                      </a:br>
                      <a:r>
                        <a:rPr lang="en-US" sz="2200" dirty="0" err="1">
                          <a:effectLst/>
                        </a:rPr>
                        <a:t>System.Reflection.Emit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tc>
                  <a:txBody>
                    <a:bodyPr/>
                    <a:lstStyle/>
                    <a:p>
                      <a:r>
                        <a:rPr lang="ru-RU" sz="2200" dirty="0">
                          <a:effectLst/>
                        </a:rPr>
                        <a:t>В этих пространствах имен содержатся типы, которые поддерживают обнаружение типов во время выполнения, а также динамическое создание типов</a:t>
                      </a:r>
                      <a:endParaRPr lang="ru-RU" sz="2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extLst>
                  <a:ext uri="{0D108BD9-81ED-4DB2-BD59-A6C34878D82A}">
                    <a16:rowId xmlns:a16="http://schemas.microsoft.com/office/drawing/2014/main" val="192521749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77</a:t>
            </a:fld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701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539928" y="1420814"/>
          <a:ext cx="11303728" cy="382401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648895">
                  <a:extLst>
                    <a:ext uri="{9D8B030D-6E8A-4147-A177-3AD203B41FA5}">
                      <a16:colId xmlns:a16="http://schemas.microsoft.com/office/drawing/2014/main" val="4218141243"/>
                    </a:ext>
                  </a:extLst>
                </a:gridCol>
                <a:gridCol w="7654833">
                  <a:extLst>
                    <a:ext uri="{9D8B030D-6E8A-4147-A177-3AD203B41FA5}">
                      <a16:colId xmlns:a16="http://schemas.microsoft.com/office/drawing/2014/main" val="839319050"/>
                    </a:ext>
                  </a:extLst>
                </a:gridCol>
              </a:tblGrid>
              <a:tr h="255168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</a:rPr>
                        <a:t>System.Linq</a:t>
                      </a:r>
                      <a:r>
                        <a:rPr lang="en-US" sz="2400" dirty="0">
                          <a:effectLst/>
                        </a:rPr>
                        <a:t/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 err="1">
                          <a:effectLst/>
                        </a:rPr>
                        <a:t>System.Xml.Linq</a:t>
                      </a:r>
                      <a:r>
                        <a:rPr lang="en-US" sz="2400" dirty="0">
                          <a:effectLst/>
                        </a:rPr>
                        <a:t/>
                      </a:r>
                      <a:br>
                        <a:rPr lang="en-US" sz="2400" dirty="0">
                          <a:effectLst/>
                        </a:rPr>
                      </a:b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effectLst/>
                        </a:rPr>
                        <a:t>В этих пространствах имен содержатся типы, применяемые при выполнении программирования с использованием API-интерфейса LINQ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extLst>
                  <a:ext uri="{0D108BD9-81ED-4DB2-BD59-A6C34878D82A}">
                    <a16:rowId xmlns:a16="http://schemas.microsoft.com/office/drawing/2014/main" val="247287944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</a:rPr>
                        <a:t>System.Threading</a:t>
                      </a:r>
                      <a:r>
                        <a:rPr lang="en-US" sz="2400" dirty="0">
                          <a:effectLst/>
                        </a:rPr>
                        <a:t/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 err="1">
                          <a:effectLst/>
                        </a:rPr>
                        <a:t>System.Threading.Tasks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effectLst/>
                        </a:rPr>
                        <a:t>В этом пространстве имен содержатся многочисленные типы для построения многопоточных приложений, способных распределять рабочую нагрузку среди нескольких ЦП.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extLst>
                  <a:ext uri="{0D108BD9-81ED-4DB2-BD59-A6C34878D82A}">
                    <a16:rowId xmlns:a16="http://schemas.microsoft.com/office/drawing/2014/main" val="3676047865"/>
                  </a:ext>
                </a:extLst>
              </a:tr>
              <a:tr h="255168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</a:rPr>
                        <a:t>System.Xml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effectLst/>
                        </a:rPr>
                        <a:t>В этом ориентированном на XML пространстве имен содержатся многочисленные типы, которые можно применять для взаимодействия с XML-данными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736" marR="27736" marT="27736" marB="27736" anchor="ctr"/>
                </a:tc>
                <a:extLst>
                  <a:ext uri="{0D108BD9-81ED-4DB2-BD59-A6C34878D82A}">
                    <a16:rowId xmlns:a16="http://schemas.microsoft.com/office/drawing/2014/main" val="200929088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78</a:t>
            </a:fld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90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На каждом компьютере, на котором установлена среда CLR, есть кэш кода в масштабе всей машины, называемый Global Assembly </a:t>
            </a:r>
            <a:r>
              <a:rPr lang="ru-RU" dirty="0" smtClean="0"/>
              <a:t>Cache</a:t>
            </a:r>
            <a:r>
              <a:rPr lang="en-US" dirty="0" smtClean="0"/>
              <a:t> (GAC)</a:t>
            </a:r>
            <a:r>
              <a:rPr lang="ru-RU" dirty="0" smtClean="0"/>
              <a:t>. </a:t>
            </a:r>
            <a:endParaRPr lang="en-US" dirty="0" smtClean="0"/>
          </a:p>
          <a:p>
            <a:pPr>
              <a:buNone/>
            </a:pPr>
            <a:r>
              <a:rPr lang="ru-RU" dirty="0" smtClean="0"/>
              <a:t>В </a:t>
            </a:r>
            <a:r>
              <a:rPr lang="ru-RU" dirty="0"/>
              <a:t>глобальном кэше сборок хранятся сборки, специально предназначенные для совместного использования несколькими приложениями на компьютере.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79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7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Место языка </a:t>
            </a:r>
            <a:r>
              <a:rPr lang="en-US" sz="3600" dirty="0"/>
              <a:t>C</a:t>
            </a:r>
            <a:r>
              <a:rPr lang="ru-RU" sz="3600" dirty="0"/>
              <a:t># среди других языков программирования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b="1" dirty="0"/>
              <a:t>Индекс TIOBE</a:t>
            </a:r>
            <a:r>
              <a:rPr lang="ru-RU" dirty="0"/>
              <a:t> (</a:t>
            </a:r>
            <a:r>
              <a:rPr lang="ru-RU" i="1" dirty="0"/>
              <a:t>TIOBE </a:t>
            </a:r>
            <a:r>
              <a:rPr lang="ru-RU" i="1" dirty="0" err="1"/>
              <a:t>programming</a:t>
            </a:r>
            <a:r>
              <a:rPr lang="ru-RU" i="1" dirty="0"/>
              <a:t> </a:t>
            </a:r>
            <a:r>
              <a:rPr lang="ru-RU" i="1" dirty="0" err="1"/>
              <a:t>community</a:t>
            </a:r>
            <a:r>
              <a:rPr lang="ru-RU" i="1" dirty="0"/>
              <a:t> </a:t>
            </a:r>
            <a:r>
              <a:rPr lang="ru-RU" i="1" dirty="0" err="1"/>
              <a:t>index</a:t>
            </a:r>
            <a:r>
              <a:rPr lang="ru-RU" dirty="0"/>
              <a:t>) — индекс, оценивающий популярность языков программирования, на основе подсчёта результатов </a:t>
            </a:r>
            <a:r>
              <a:rPr lang="ru-RU" b="1" i="1" dirty="0"/>
              <a:t>поисковых запросов</a:t>
            </a:r>
            <a:r>
              <a:rPr lang="ru-RU" dirty="0"/>
              <a:t>, содержащих название языка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182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В </a:t>
            </a:r>
            <a:r>
              <a:rPr lang="en-US" dirty="0" smtClean="0"/>
              <a:t>OS Windows GAC </a:t>
            </a:r>
            <a:r>
              <a:rPr lang="ru-RU" dirty="0" smtClean="0"/>
              <a:t>находится по пути 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en-US" dirty="0" smtClean="0"/>
              <a:t>Windows\assembly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80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0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533" t="11341" b="31997"/>
          <a:stretch/>
        </p:blipFill>
        <p:spPr>
          <a:xfrm>
            <a:off x="4354286" y="1480457"/>
            <a:ext cx="3476564" cy="4528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81</a:t>
            </a:fld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95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</a:t>
            </a:r>
            <a:r>
              <a:rPr lang="ru-RU" dirty="0" smtClean="0"/>
              <a:t>имен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82</a:t>
            </a:fld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      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data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.ReadAllText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"demo.txt"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4127863" y="2847703"/>
            <a:ext cx="1976846" cy="8882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45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System.IO;</a:t>
            </a:r>
          </a:p>
          <a:p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 . .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   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File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.ReadAllText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"demo.txt"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83</a:t>
            </a:fld>
            <a:endParaRPr lang="ru-RU"/>
          </a:p>
        </p:txBody>
      </p:sp>
      <p:sp>
        <p:nvSpPr>
          <p:cNvPr id="5" name="Rounded Rectangle 4"/>
          <p:cNvSpPr/>
          <p:nvPr/>
        </p:nvSpPr>
        <p:spPr>
          <a:xfrm>
            <a:off x="322217" y="1706880"/>
            <a:ext cx="3422469" cy="548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682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System;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NsDemo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84</a:t>
            </a:fld>
            <a:endParaRPr lang="ru-RU"/>
          </a:p>
        </p:txBody>
      </p:sp>
      <p:sp>
        <p:nvSpPr>
          <p:cNvPr id="5" name="Rounded Rectangle 4"/>
          <p:cNvSpPr/>
          <p:nvPr/>
        </p:nvSpPr>
        <p:spPr>
          <a:xfrm>
            <a:off x="196948" y="1863634"/>
            <a:ext cx="4340218" cy="9405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08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85</a:t>
            </a:fld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426719" y="1706880"/>
            <a:ext cx="56605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NsDemo.Entities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Person</a:t>
            </a:r>
            <a:r>
              <a:rPr lang="en-US" sz="2800" dirty="0" smtClean="0">
                <a:latin typeface="Consolas" panose="020B0609020204030204" pitchFamily="49" charset="0"/>
              </a:rPr>
              <a:t> { </a:t>
            </a:r>
            <a:r>
              <a:rPr lang="en-US" sz="28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}</a:t>
            </a:r>
          </a:p>
          <a:p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NsDemo.ViewModels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   </a:t>
            </a: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class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Person </a:t>
            </a:r>
            <a:r>
              <a:rPr lang="en-US" sz="2800" dirty="0" smtClean="0">
                <a:latin typeface="Consolas" panose="020B0609020204030204" pitchFamily="49" charset="0"/>
              </a:rPr>
              <a:t>{ </a:t>
            </a:r>
            <a:r>
              <a:rPr lang="en-US" sz="2800" dirty="0"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228" t="10799" b="55636"/>
          <a:stretch/>
        </p:blipFill>
        <p:spPr>
          <a:xfrm>
            <a:off x="6382629" y="1706879"/>
            <a:ext cx="5347499" cy="407561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96948" y="1706879"/>
            <a:ext cx="5446206" cy="1942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6948" y="3907482"/>
            <a:ext cx="5742297" cy="1942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43154" y="2865120"/>
            <a:ext cx="1724297" cy="1288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3"/>
          </p:cNvCxnSpPr>
          <p:nvPr/>
        </p:nvCxnSpPr>
        <p:spPr>
          <a:xfrm flipV="1">
            <a:off x="5939245" y="4798424"/>
            <a:ext cx="1497875" cy="80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049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228" t="10801" b="45349"/>
          <a:stretch/>
        </p:blipFill>
        <p:spPr>
          <a:xfrm>
            <a:off x="3809665" y="1438371"/>
            <a:ext cx="4563292" cy="4543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86</a:t>
            </a:fld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946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87</a:t>
            </a:fld>
            <a:endParaRPr lang="ru-R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72" t="15672" r="26294" b="44087"/>
          <a:stretch/>
        </p:blipFill>
        <p:spPr>
          <a:xfrm>
            <a:off x="1081463" y="1611086"/>
            <a:ext cx="10024153" cy="4580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13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88</a:t>
            </a:fld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person1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NsDemo.Entities.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Person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person2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NsDemo.ViewModels.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  <a:ea typeface="Arial"/>
                <a:cs typeface="Arial"/>
              </a:rPr>
              <a:t>Person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00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</a:t>
            </a:r>
            <a:r>
              <a:rPr lang="ru-RU" dirty="0" smtClean="0"/>
              <a:t>имен</a:t>
            </a:r>
            <a:r>
              <a:rPr lang="en-US" dirty="0" smtClean="0"/>
              <a:t> (</a:t>
            </a:r>
            <a:r>
              <a:rPr lang="ru-RU" dirty="0" smtClean="0"/>
              <a:t>псевдоним / </a:t>
            </a:r>
            <a:r>
              <a:rPr lang="en-US" dirty="0" smtClean="0"/>
              <a:t>alias)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NsDemo.Entities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NsDemo.ViewModels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person1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Arial"/>
                <a:cs typeface="Arial"/>
              </a:rPr>
              <a:t>Person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person2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  <a:ea typeface="Arial"/>
                <a:cs typeface="Arial"/>
              </a:rPr>
              <a:t>Person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89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58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Место языка </a:t>
            </a:r>
            <a:r>
              <a:rPr lang="en-US" sz="4000" dirty="0"/>
              <a:t>C</a:t>
            </a:r>
            <a:r>
              <a:rPr lang="ru-RU" sz="4000" dirty="0"/>
              <a:t># среди других языков программирования</a:t>
            </a:r>
            <a:endParaRPr lang="en-US" sz="40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85" t="28303" r="20204" b="25501"/>
          <a:stretch/>
        </p:blipFill>
        <p:spPr>
          <a:xfrm>
            <a:off x="1244575" y="2055223"/>
            <a:ext cx="9750811" cy="4119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097280" y="1500722"/>
            <a:ext cx="4958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https://www.tiobe.com/tiobe-index</a:t>
            </a:r>
            <a:r>
              <a:rPr lang="en-US" sz="2400" dirty="0" smtClean="0">
                <a:hlinkClick r:id="rId3"/>
              </a:rPr>
              <a:t>/</a:t>
            </a:r>
            <a:r>
              <a:rPr lang="ru-RU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85179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r>
              <a:rPr lang="en-US" dirty="0"/>
              <a:t> (</a:t>
            </a:r>
            <a:r>
              <a:rPr lang="ru-RU" dirty="0"/>
              <a:t>псевдоним </a:t>
            </a:r>
            <a:r>
              <a:rPr lang="en-US" b="1" dirty="0" smtClean="0"/>
              <a:t>global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global относится к глобальному пространству имен, его можно использовать для решения проблем, связанных с переопределением </a:t>
            </a:r>
            <a:r>
              <a:rPr lang="ru-RU" dirty="0" smtClean="0"/>
              <a:t>типов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90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792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Пространства имен</a:t>
            </a:r>
            <a:r>
              <a:rPr lang="en-US" dirty="0"/>
              <a:t> (</a:t>
            </a:r>
            <a:r>
              <a:rPr lang="ru-RU" dirty="0"/>
              <a:t>псевдоним </a:t>
            </a:r>
            <a:r>
              <a:rPr lang="en-US" b="1" dirty="0"/>
              <a:t>global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Demo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System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 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System sys;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sys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System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global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"…"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91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882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язык C#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выражения</a:t>
            </a:r>
            <a:r>
              <a:rPr lang="ru-RU" dirty="0"/>
              <a:t>, </a:t>
            </a:r>
            <a:r>
              <a:rPr lang="ru-RU" dirty="0" smtClean="0"/>
              <a:t>операторы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9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Простейшими выражениями C# являются литералы (например, целые и реальные числа) и имена переменных. Их можно объединить в сложные выражения с помощью операторов.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4426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Основные виды операторов в C# </a:t>
            </a:r>
            <a:endParaRPr lang="be-BY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ru-RU" u="sng" dirty="0"/>
              <a:t>Оператор-выражение</a:t>
            </a:r>
            <a:r>
              <a:rPr lang="ru-RU" dirty="0"/>
              <a:t>. Под выражением может пониматься вызов метода, присваивание, а также допустимые комбинации операндов и операций. Оператор-выражение завершается символом ; </a:t>
            </a:r>
            <a:endParaRPr lang="be-BY" dirty="0"/>
          </a:p>
          <a:p>
            <a:pPr lvl="0"/>
            <a:r>
              <a:rPr lang="ru-RU" u="sng" dirty="0"/>
              <a:t>Операторы управления</a:t>
            </a:r>
            <a:r>
              <a:rPr lang="ru-RU" dirty="0"/>
              <a:t> ходом выполнения программы, такие как оператор условного перехода или операторы циклов.</a:t>
            </a:r>
            <a:endParaRPr lang="be-BY" dirty="0"/>
          </a:p>
          <a:p>
            <a:pPr lvl="0"/>
            <a:r>
              <a:rPr lang="ru-RU" u="sng" dirty="0"/>
              <a:t>Блок операторов</a:t>
            </a:r>
            <a:r>
              <a:rPr lang="ru-RU" dirty="0"/>
              <a:t>. Блок – это набор операторов, обрамленных фигурными скобками – { и }. Блоки использует там, где синтаксис языка требует одного оператора.</a:t>
            </a:r>
            <a:endParaRPr lang="be-BY" dirty="0"/>
          </a:p>
          <a:p>
            <a:pPr lvl="0"/>
            <a:r>
              <a:rPr lang="ru-RU" u="sng" dirty="0"/>
              <a:t>Операторы объявлений</a:t>
            </a:r>
            <a:r>
              <a:rPr lang="ru-RU" dirty="0"/>
              <a:t> пользовательских типов, элементов типов и локальных переменных и констант.</a:t>
            </a:r>
            <a:endParaRPr lang="be-BY" dirty="0"/>
          </a:p>
          <a:p>
            <a:endParaRPr lang="be-BY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332637-CEEB-4A88-B187-6FC6C91E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8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5856"/>
          </a:xfrm>
        </p:spPr>
        <p:txBody>
          <a:bodyPr>
            <a:normAutofit fontScale="90000"/>
          </a:bodyPr>
          <a:lstStyle/>
          <a:p>
            <a:r>
              <a:rPr lang="ru-RU" dirty="0"/>
              <a:t>Выражения и операции</a:t>
            </a:r>
            <a:endParaRPr lang="be-BY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1B66B9E-1227-4168-84E4-10129B20D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924310"/>
              </p:ext>
            </p:extLst>
          </p:nvPr>
        </p:nvGraphicFramePr>
        <p:xfrm>
          <a:off x="282158" y="1101032"/>
          <a:ext cx="11471565" cy="5250180"/>
        </p:xfrm>
        <a:graphic>
          <a:graphicData uri="http://schemas.openxmlformats.org/drawingml/2006/table">
            <a:tbl>
              <a:tblPr/>
              <a:tblGrid>
                <a:gridCol w="736271">
                  <a:extLst>
                    <a:ext uri="{9D8B030D-6E8A-4147-A177-3AD203B41FA5}">
                      <a16:colId xmlns:a16="http://schemas.microsoft.com/office/drawing/2014/main" val="3769555055"/>
                    </a:ext>
                  </a:extLst>
                </a:gridCol>
                <a:gridCol w="1448789">
                  <a:extLst>
                    <a:ext uri="{9D8B030D-6E8A-4147-A177-3AD203B41FA5}">
                      <a16:colId xmlns:a16="http://schemas.microsoft.com/office/drawing/2014/main" val="94250989"/>
                    </a:ext>
                  </a:extLst>
                </a:gridCol>
                <a:gridCol w="1888177">
                  <a:extLst>
                    <a:ext uri="{9D8B030D-6E8A-4147-A177-3AD203B41FA5}">
                      <a16:colId xmlns:a16="http://schemas.microsoft.com/office/drawing/2014/main" val="905708578"/>
                    </a:ext>
                  </a:extLst>
                </a:gridCol>
                <a:gridCol w="7398328">
                  <a:extLst>
                    <a:ext uri="{9D8B030D-6E8A-4147-A177-3AD203B41FA5}">
                      <a16:colId xmlns:a16="http://schemas.microsoft.com/office/drawing/2014/main" val="150675136"/>
                    </a:ext>
                  </a:extLst>
                </a:gridCol>
              </a:tblGrid>
              <a:tr h="1803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Прио-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ритет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Категория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Выражение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686607"/>
                  </a:ext>
                </a:extLst>
              </a:tr>
              <a:tr h="180340">
                <a:tc rowSpan="10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Первичные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x.m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Доступ к элементу типа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637281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x(...)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Вызов </a:t>
                      </a:r>
                      <a:r>
                        <a:rPr lang="ru-RU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методо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 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 делегатов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622876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x[...]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Доступ к элемену массива и индексатора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346205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x++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Постинкремент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249171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x--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Постдекремент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793741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sz="18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T(...)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Создание объекта или делегата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088669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sz="18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T[...]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Создание массива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42311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typeof</a:t>
                      </a:r>
                      <a:r>
                        <a:rPr lang="en-US" sz="1800" dirty="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(T)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Получение для типа </a:t>
                      </a:r>
                      <a:r>
                        <a:rPr lang="ru-RU" sz="18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объекта </a:t>
                      </a:r>
                      <a:r>
                        <a:rPr lang="ru-RU" sz="18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System.Type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23704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checked</a:t>
                      </a:r>
                      <a:r>
                        <a:rPr lang="en-US" sz="1800" dirty="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Вычисление в контролируемом контексте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192305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unchecked</a:t>
                      </a:r>
                      <a:r>
                        <a:rPr lang="en-US" sz="1800" dirty="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Вычисление в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</a:t>
                      </a: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контролируемом контексте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56739"/>
                  </a:ext>
                </a:extLst>
              </a:tr>
              <a:tr h="180340">
                <a:tc rowSpan="7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Унарные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+x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Идентичность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041103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-x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Отрицание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517343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!x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Логическое отрицание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320789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~x</a:t>
                      </a:r>
                      <a:endParaRPr lang="ru-RU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Битовое отрицание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07393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++x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Пре-инкремент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875592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--x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Пре-декремент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604412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(T)x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Явное преобразование </a:t>
                      </a:r>
                      <a:r>
                        <a:rPr lang="en-US" sz="18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к типу </a:t>
                      </a:r>
                      <a:r>
                        <a:rPr lang="en-US" sz="18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061802"/>
                  </a:ext>
                </a:extLst>
              </a:tr>
            </a:tbl>
          </a:graphicData>
        </a:graphic>
      </p:graphicFrame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08036F-D929-411C-A676-45FA5BA5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5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DDC151-4498-4786-BF96-27423881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94704"/>
          </a:xfrm>
        </p:spPr>
        <p:txBody>
          <a:bodyPr>
            <a:normAutofit fontScale="90000"/>
          </a:bodyPr>
          <a:lstStyle/>
          <a:p>
            <a:r>
              <a:rPr lang="ru-RU" dirty="0"/>
              <a:t>Выражения и операции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9D67E97-26C3-419B-B8E4-84FC823130B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58140" y="1501934"/>
          <a:ext cx="10795659" cy="4267200"/>
        </p:xfrm>
        <a:graphic>
          <a:graphicData uri="http://schemas.openxmlformats.org/drawingml/2006/table">
            <a:tbl>
              <a:tblPr/>
              <a:tblGrid>
                <a:gridCol w="1217933">
                  <a:extLst>
                    <a:ext uri="{9D8B030D-6E8A-4147-A177-3AD203B41FA5}">
                      <a16:colId xmlns:a16="http://schemas.microsoft.com/office/drawing/2014/main" val="325122319"/>
                    </a:ext>
                  </a:extLst>
                </a:gridCol>
                <a:gridCol w="1852798">
                  <a:extLst>
                    <a:ext uri="{9D8B030D-6E8A-4147-A177-3AD203B41FA5}">
                      <a16:colId xmlns:a16="http://schemas.microsoft.com/office/drawing/2014/main" val="687858164"/>
                    </a:ext>
                  </a:extLst>
                </a:gridCol>
                <a:gridCol w="3862464">
                  <a:extLst>
                    <a:ext uri="{9D8B030D-6E8A-4147-A177-3AD203B41FA5}">
                      <a16:colId xmlns:a16="http://schemas.microsoft.com/office/drawing/2014/main" val="450409249"/>
                    </a:ext>
                  </a:extLst>
                </a:gridCol>
                <a:gridCol w="3862464">
                  <a:extLst>
                    <a:ext uri="{9D8B030D-6E8A-4147-A177-3AD203B41FA5}">
                      <a16:colId xmlns:a16="http://schemas.microsoft.com/office/drawing/2014/main" val="2952080554"/>
                    </a:ext>
                  </a:extLst>
                </a:gridCol>
              </a:tblGrid>
              <a:tr h="180340">
                <a:tc rowSpan="3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*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Умножение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208180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/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Деление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42827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%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Вычисление остатка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39809"/>
                  </a:ext>
                </a:extLst>
              </a:tr>
              <a:tr h="180340"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Сложение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+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Сложение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конкатенация строк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853701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–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Вычитание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601196"/>
                  </a:ext>
                </a:extLst>
              </a:tr>
              <a:tr h="180340"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Сдвиг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&lt;&lt;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Битовый сдвиг влево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303286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&gt;&gt;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Битовый сдвиг вправо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282668"/>
                  </a:ext>
                </a:extLst>
              </a:tr>
              <a:tr h="180340">
                <a:tc rowSpan="6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Отношение и проверка типов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&lt;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Меньше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541924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&gt;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51579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&lt;=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Меньше или равно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364452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&gt;=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Больше или равно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25244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en-US" sz="2000">
                          <a:solidFill>
                            <a:srgbClr val="0000FF"/>
                          </a:solidFill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en-US" sz="200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Возвращает </a:t>
                      </a:r>
                      <a:r>
                        <a:rPr lang="en-US" sz="2000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если тип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это </a:t>
                      </a: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93514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en-US" sz="2000">
                          <a:solidFill>
                            <a:srgbClr val="0000FF"/>
                          </a:solidFill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n-US" sz="200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Возвращает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приведенный к типу </a:t>
                      </a: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или </a:t>
                      </a:r>
                      <a:r>
                        <a:rPr lang="en-US" sz="2000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028376"/>
                  </a:ext>
                </a:extLst>
              </a:tr>
            </a:tbl>
          </a:graphicData>
        </a:graphic>
      </p:graphicFrame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2DCBD1-0CF2-4FD4-8D2E-5B849BA0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4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536BA3-A53E-4545-B4C2-90EC7A6D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0716"/>
          </a:xfrm>
        </p:spPr>
        <p:txBody>
          <a:bodyPr>
            <a:normAutofit/>
          </a:bodyPr>
          <a:lstStyle/>
          <a:p>
            <a:r>
              <a:rPr lang="ru-RU" dirty="0"/>
              <a:t>Выражения и операции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22221B0-3F0F-481A-9F44-983F141B775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79912" y="2043102"/>
          <a:ext cx="11032175" cy="3390900"/>
        </p:xfrm>
        <a:graphic>
          <a:graphicData uri="http://schemas.openxmlformats.org/drawingml/2006/table">
            <a:tbl>
              <a:tblPr/>
              <a:tblGrid>
                <a:gridCol w="797626">
                  <a:extLst>
                    <a:ext uri="{9D8B030D-6E8A-4147-A177-3AD203B41FA5}">
                      <a16:colId xmlns:a16="http://schemas.microsoft.com/office/drawing/2014/main" val="1691828564"/>
                    </a:ext>
                  </a:extLst>
                </a:gridCol>
                <a:gridCol w="2340381">
                  <a:extLst>
                    <a:ext uri="{9D8B030D-6E8A-4147-A177-3AD203B41FA5}">
                      <a16:colId xmlns:a16="http://schemas.microsoft.com/office/drawing/2014/main" val="4276306315"/>
                    </a:ext>
                  </a:extLst>
                </a:gridCol>
                <a:gridCol w="1279614">
                  <a:extLst>
                    <a:ext uri="{9D8B030D-6E8A-4147-A177-3AD203B41FA5}">
                      <a16:colId xmlns:a16="http://schemas.microsoft.com/office/drawing/2014/main" val="3770635793"/>
                    </a:ext>
                  </a:extLst>
                </a:gridCol>
                <a:gridCol w="6614554">
                  <a:extLst>
                    <a:ext uri="{9D8B030D-6E8A-4147-A177-3AD203B41FA5}">
                      <a16:colId xmlns:a16="http://schemas.microsoft.com/office/drawing/2014/main" val="971465278"/>
                    </a:ext>
                  </a:extLst>
                </a:gridCol>
              </a:tblGrid>
              <a:tr h="180340"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Равенство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==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Равно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865517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!=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 равно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91205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Логическое AND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&amp;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Целочисленное битовое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логическое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270958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Логическое XOR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^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Целочисленное битовое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XOR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логическое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XOR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236087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Логическое OR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|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Целочисленное битовое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логическое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227828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Сокращенное AND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&amp;&amp; y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Вычисляется </a:t>
                      </a: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только если </a:t>
                      </a: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2000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325099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Сокращенное OR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highlight>
                            <a:srgbClr val="C0C0C0"/>
                          </a:highlight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||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Вычисляется </a:t>
                      </a: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только если </a:t>
                      </a: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2000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1362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Условие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? y : z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Если </a:t>
                      </a: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2000">
                          <a:solidFill>
                            <a:srgbClr val="0000FF"/>
                          </a:solidFill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вычисляется </a:t>
                      </a: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иначе </a:t>
                      </a: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118757"/>
                  </a:ext>
                </a:extLst>
              </a:tr>
              <a:tr h="180340">
                <a:tc row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Присваивание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= y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Присваивание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023740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en-US" sz="2000" i="1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</a:t>
                      </a:r>
                      <a:r>
                        <a:rPr lang="en-US" sz="20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y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Составное присваивание, поддерживаются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Andale Mon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*= /= %= += -= &lt;&lt;= &gt;&gt;= &amp;= ^= |=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104077"/>
                  </a:ext>
                </a:extLst>
              </a:tr>
            </a:tbl>
          </a:graphicData>
        </a:graphic>
      </p:graphicFrame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9155AD-FDA3-4D6A-8A44-F9BE4C78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be-BY" smtClean="0"/>
              <a:t>И.И. Гламаздин</a:t>
            </a:r>
            <a:endParaRPr lang="be-B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0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35429" y="274639"/>
            <a:ext cx="11451771" cy="796925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en-US" dirty="0"/>
              <a:t>Преобразование типов в выражениях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223" y="1632450"/>
            <a:ext cx="11216640" cy="4480967"/>
          </a:xfrm>
        </p:spPr>
        <p:txBody>
          <a:bodyPr/>
          <a:lstStyle/>
          <a:p>
            <a:pPr eaLnBrk="1" hangingPunct="1"/>
            <a:r>
              <a:rPr lang="ru-RU" altLang="en-US" dirty="0"/>
              <a:t>Преобразование типов выполняется на основе правил продвижения по "типовой</a:t>
            </a:r>
            <a:r>
              <a:rPr lang="en-US" altLang="en-US" dirty="0"/>
              <a:t>”</a:t>
            </a:r>
            <a:r>
              <a:rPr lang="ru-RU" altLang="en-US" dirty="0"/>
              <a:t> лестнице</a:t>
            </a:r>
            <a:r>
              <a:rPr lang="ru-RU" altLang="en-US" dirty="0" smtClean="0"/>
              <a:t>.</a:t>
            </a:r>
            <a:endParaRPr lang="en-US" altLang="en-US" dirty="0" smtClean="0"/>
          </a:p>
          <a:p>
            <a:pPr eaLnBrk="1" hangingPunct="1"/>
            <a:endParaRPr lang="ru-RU" altLang="en-US" dirty="0"/>
          </a:p>
          <a:p>
            <a:pPr eaLnBrk="1" hangingPunct="1"/>
            <a:r>
              <a:rPr lang="ru-RU" altLang="en-US" dirty="0"/>
              <a:t> Правило продвижения типов действует только при вычислении выражения.</a:t>
            </a:r>
          </a:p>
          <a:p>
            <a:pPr eaLnBrk="1" hangingPunct="1"/>
            <a:endParaRPr lang="ru-RU" alt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4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35429" y="274639"/>
            <a:ext cx="11451771" cy="796925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en-US" sz="4400" dirty="0"/>
              <a:t>Преобразование типов </a:t>
            </a:r>
            <a:r>
              <a:rPr lang="ru-RU" altLang="en-US" sz="4400" dirty="0" smtClean="0"/>
              <a:t>для бинарных операций</a:t>
            </a:r>
            <a:endParaRPr lang="ru-RU" altLang="en-US" sz="4400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994" y="1466988"/>
            <a:ext cx="11216640" cy="448096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altLang="en-US" sz="2300" dirty="0"/>
              <a:t>ЕСЛИ один операнд имеет тип </a:t>
            </a:r>
            <a:r>
              <a:rPr lang="ru-RU" altLang="en-US" sz="2300" dirty="0" err="1"/>
              <a:t>decimal</a:t>
            </a:r>
            <a:r>
              <a:rPr lang="ru-RU" altLang="en-US" sz="2300" dirty="0"/>
              <a:t>, TO и второй "возводится в ранг", т.е. "в тип" </a:t>
            </a:r>
            <a:r>
              <a:rPr lang="ru-RU" altLang="en-US" sz="2300" dirty="0" err="1"/>
              <a:t>decimal</a:t>
            </a:r>
            <a:r>
              <a:rPr lang="ru-RU" altLang="en-US" sz="2300" dirty="0"/>
              <a:t> (но если второй операнд имеет тип </a:t>
            </a:r>
            <a:r>
              <a:rPr lang="ru-RU" altLang="en-US" sz="2300" dirty="0" err="1"/>
              <a:t>float</a:t>
            </a:r>
            <a:r>
              <a:rPr lang="ru-RU" altLang="en-US" sz="2300" dirty="0"/>
              <a:t> или </a:t>
            </a:r>
            <a:r>
              <a:rPr lang="ru-RU" altLang="en-US" sz="2300" dirty="0" err="1"/>
              <a:t>double</a:t>
            </a:r>
            <a:r>
              <a:rPr lang="ru-RU" altLang="en-US" sz="2300" dirty="0"/>
              <a:t>, результат будет ошибочным).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altLang="en-US" sz="2300" dirty="0"/>
              <a:t>ЕСЛИ один операнд имеет тип </a:t>
            </a:r>
            <a:r>
              <a:rPr lang="ru-RU" altLang="en-US" sz="2300" dirty="0" err="1"/>
              <a:t>double</a:t>
            </a:r>
            <a:r>
              <a:rPr lang="ru-RU" altLang="en-US" sz="2300" dirty="0"/>
              <a:t>, TO и второй преобразуется в значение типа </a:t>
            </a:r>
            <a:r>
              <a:rPr lang="en-US" altLang="en-US" sz="2300" dirty="0"/>
              <a:t>double.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altLang="en-US" sz="2300" dirty="0"/>
              <a:t>ЕСЛИ один операнд имеет тип </a:t>
            </a:r>
            <a:r>
              <a:rPr lang="ru-RU" altLang="en-US" sz="2300" dirty="0" err="1"/>
              <a:t>float</a:t>
            </a:r>
            <a:r>
              <a:rPr lang="ru-RU" altLang="en-US" sz="2300" dirty="0"/>
              <a:t>, TO и второй преобразуется в значение типа </a:t>
            </a:r>
            <a:r>
              <a:rPr lang="en-US" altLang="en-US" sz="2300" dirty="0"/>
              <a:t>float.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altLang="en-US" sz="2300" dirty="0"/>
              <a:t>ЕСЛИ один операнд имеет тип </a:t>
            </a:r>
            <a:r>
              <a:rPr lang="ru-RU" altLang="en-US" sz="2300" dirty="0" err="1"/>
              <a:t>ulong</a:t>
            </a:r>
            <a:r>
              <a:rPr lang="ru-RU" altLang="en-US" sz="2300" dirty="0"/>
              <a:t>, TO и второй преобразуется в значение типа </a:t>
            </a:r>
            <a:r>
              <a:rPr lang="ru-RU" altLang="en-US" sz="2300" dirty="0" err="1"/>
              <a:t>ulong</a:t>
            </a:r>
            <a:r>
              <a:rPr lang="ru-RU" altLang="en-US" sz="2300" dirty="0"/>
              <a:t> (но если второй операнд имеет тип </a:t>
            </a:r>
            <a:r>
              <a:rPr lang="ru-RU" altLang="en-US" sz="2300" dirty="0" err="1"/>
              <a:t>sbyte</a:t>
            </a:r>
            <a:r>
              <a:rPr lang="ru-RU" altLang="en-US" sz="2300" dirty="0"/>
              <a:t>, </a:t>
            </a:r>
            <a:r>
              <a:rPr lang="ru-RU" altLang="en-US" sz="2300" dirty="0" err="1"/>
              <a:t>short</a:t>
            </a:r>
            <a:r>
              <a:rPr lang="ru-RU" altLang="en-US" sz="2300" dirty="0"/>
              <a:t>, </a:t>
            </a:r>
            <a:r>
              <a:rPr lang="ru-RU" altLang="en-US" sz="2300" dirty="0" err="1"/>
              <a:t>int</a:t>
            </a:r>
            <a:r>
              <a:rPr lang="ru-RU" altLang="en-US" sz="2300" dirty="0"/>
              <a:t> или </a:t>
            </a:r>
            <a:r>
              <a:rPr lang="ru-RU" altLang="en-US" sz="2300" dirty="0" err="1"/>
              <a:t>long</a:t>
            </a:r>
            <a:r>
              <a:rPr lang="ru-RU" altLang="en-US" sz="2300" dirty="0"/>
              <a:t>, результат будет ошибочным).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altLang="en-US" sz="2300" dirty="0"/>
              <a:t>ЕСЛИ один операнд имеет тип </a:t>
            </a:r>
            <a:r>
              <a:rPr lang="ru-RU" altLang="en-US" sz="2300" dirty="0" err="1"/>
              <a:t>long</a:t>
            </a:r>
            <a:r>
              <a:rPr lang="ru-RU" altLang="en-US" sz="2300" dirty="0"/>
              <a:t>, TO и второй преобразуется в значение типа </a:t>
            </a:r>
            <a:r>
              <a:rPr lang="en-US" altLang="en-US" sz="2300" dirty="0"/>
              <a:t>long.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altLang="en-US" sz="2300" dirty="0"/>
              <a:t>ЕСЛИ один операнд имеет тип </a:t>
            </a:r>
            <a:r>
              <a:rPr lang="ru-RU" altLang="en-US" sz="2300" dirty="0" err="1"/>
              <a:t>uint</a:t>
            </a:r>
            <a:r>
              <a:rPr lang="ru-RU" altLang="en-US" sz="2300" dirty="0"/>
              <a:t>, а второй имеет тип </a:t>
            </a:r>
            <a:r>
              <a:rPr lang="ru-RU" altLang="en-US" sz="2300" dirty="0" err="1"/>
              <a:t>sbyte</a:t>
            </a:r>
            <a:r>
              <a:rPr lang="ru-RU" altLang="en-US" sz="2300" dirty="0"/>
              <a:t>, </a:t>
            </a:r>
            <a:r>
              <a:rPr lang="ru-RU" altLang="en-US" sz="2300" dirty="0" err="1"/>
              <a:t>short</a:t>
            </a:r>
            <a:r>
              <a:rPr lang="ru-RU" altLang="en-US" sz="2300" dirty="0"/>
              <a:t> или </a:t>
            </a:r>
            <a:r>
              <a:rPr lang="ru-RU" altLang="en-US" sz="2300" dirty="0" err="1"/>
              <a:t>int</a:t>
            </a:r>
            <a:r>
              <a:rPr lang="ru-RU" altLang="en-US" sz="2300" dirty="0"/>
              <a:t>, ТО оба операнда преобразуются в значения типа </a:t>
            </a:r>
            <a:r>
              <a:rPr lang="ru-RU" altLang="en-US" sz="2300" dirty="0" err="1"/>
              <a:t>long</a:t>
            </a:r>
            <a:r>
              <a:rPr lang="ru-RU" altLang="en-US" sz="23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altLang="en-US" sz="2300" dirty="0"/>
              <a:t>ЕСЛИ один операнд имеет тип </a:t>
            </a:r>
            <a:r>
              <a:rPr lang="ru-RU" altLang="en-US" sz="2300" dirty="0" err="1"/>
              <a:t>uint</a:t>
            </a:r>
            <a:r>
              <a:rPr lang="ru-RU" altLang="en-US" sz="2300" dirty="0"/>
              <a:t>, TO и второй преобразуется в значение типа </a:t>
            </a:r>
            <a:r>
              <a:rPr lang="en-US" altLang="en-US" sz="2300" dirty="0" err="1"/>
              <a:t>uint</a:t>
            </a:r>
            <a:r>
              <a:rPr lang="en-US" altLang="en-US" sz="23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altLang="en-US" sz="2300" dirty="0"/>
              <a:t>ИНАЧЕ оба операнда преобразуются в значения типа </a:t>
            </a:r>
            <a:r>
              <a:rPr lang="ru-RU" altLang="en-US" sz="2300" dirty="0" err="1"/>
              <a:t>int</a:t>
            </a:r>
            <a:r>
              <a:rPr lang="ru-RU" altLang="en-US" sz="2300" dirty="0"/>
              <a:t>.</a:t>
            </a:r>
          </a:p>
          <a:p>
            <a:pPr marL="342900" indent="-342900" eaLnBrk="1" hangingPunct="1">
              <a:buFont typeface="Wingdings" panose="05000000000000000000" pitchFamily="2" charset="2"/>
              <a:buChar char="q"/>
            </a:pPr>
            <a:endParaRPr lang="ru-RU" altLang="en-US" sz="23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БГУИР кафедра Информатики</a:t>
            </a:r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И.И. Гламаздин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6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00B7275-7A1C-4175-9DA8-32A05C069381}" vid="{7BA702E7-4841-4B17-B04A-ACB1ABD7F3F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97812</TotalTime>
  <Words>8274</Words>
  <Application>Microsoft Office PowerPoint</Application>
  <PresentationFormat>Widescreen</PresentationFormat>
  <Paragraphs>1807</Paragraphs>
  <Slides>187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187</vt:i4>
      </vt:variant>
    </vt:vector>
  </HeadingPairs>
  <TitlesOfParts>
    <vt:vector size="200" baseType="lpstr">
      <vt:lpstr>Courier New</vt:lpstr>
      <vt:lpstr>Segoe UI</vt:lpstr>
      <vt:lpstr>Andale Mono</vt:lpstr>
      <vt:lpstr>Calibri Light</vt:lpstr>
      <vt:lpstr>Times New Roman</vt:lpstr>
      <vt:lpstr>Wingdings</vt:lpstr>
      <vt:lpstr>Symbol</vt:lpstr>
      <vt:lpstr>Calibri</vt:lpstr>
      <vt:lpstr>Consolas</vt:lpstr>
      <vt:lpstr>Arial</vt:lpstr>
      <vt:lpstr>Verdana</vt:lpstr>
      <vt:lpstr>Cambria</vt:lpstr>
      <vt:lpstr>Theme1</vt:lpstr>
      <vt:lpstr>ЛК 3-4. Введение в язык C#</vt:lpstr>
      <vt:lpstr>Введение в язык C#</vt:lpstr>
      <vt:lpstr>Место языка C# среди других языков программирования</vt:lpstr>
      <vt:lpstr>Место языка C# среди других языков программирования</vt:lpstr>
      <vt:lpstr>Место языка C# среди других языков программирования</vt:lpstr>
      <vt:lpstr>Место языка C# среди других языков программирования</vt:lpstr>
      <vt:lpstr>Место языка C# среди других языков программирования</vt:lpstr>
      <vt:lpstr>Место языка C# среди других языков программирования</vt:lpstr>
      <vt:lpstr>Место языка C# среди других языков программирования</vt:lpstr>
      <vt:lpstr>Что можно создать на языке С#</vt:lpstr>
      <vt:lpstr>Введение в язык C#</vt:lpstr>
      <vt:lpstr>Основы синтаксиса языка C#</vt:lpstr>
      <vt:lpstr>Основы синтаксиса языка C#</vt:lpstr>
      <vt:lpstr>Основы синтаксиса языка C#. Комментарии</vt:lpstr>
      <vt:lpstr>Основы синтаксиса языка C#</vt:lpstr>
      <vt:lpstr>Основы синтаксиса языка C#</vt:lpstr>
      <vt:lpstr>Основы синтаксиса языка C#</vt:lpstr>
      <vt:lpstr>Введение в язык C#</vt:lpstr>
      <vt:lpstr>Консольный ввод-вывод</vt:lpstr>
      <vt:lpstr>Консольный ввод-вывод</vt:lpstr>
      <vt:lpstr>Консольный ввод-вывод</vt:lpstr>
      <vt:lpstr>Консольный ввод-вывод</vt:lpstr>
      <vt:lpstr>Консольный ввод-вывод</vt:lpstr>
      <vt:lpstr>Консольный ввод-вывод</vt:lpstr>
      <vt:lpstr>Введение в язык C#</vt:lpstr>
      <vt:lpstr>Переменные, константы, литералы</vt:lpstr>
      <vt:lpstr>Переменные, константы, литералы</vt:lpstr>
      <vt:lpstr>Переменные, константы, литералы</vt:lpstr>
      <vt:lpstr>Переменные, константы, литералы</vt:lpstr>
      <vt:lpstr>Переменные, константы, литералы</vt:lpstr>
      <vt:lpstr>Переменные, константы, литералы</vt:lpstr>
      <vt:lpstr> Область видимости (контекст) переменных</vt:lpstr>
      <vt:lpstr>Модификатор readonly</vt:lpstr>
      <vt:lpstr>Модификаторы доступа</vt:lpstr>
      <vt:lpstr>Введение в язык C#</vt:lpstr>
      <vt:lpstr>СИСТЕМА ТИПОВ</vt:lpstr>
      <vt:lpstr>СИСТЕМА ТИПОВ</vt:lpstr>
      <vt:lpstr>Числовые типы</vt:lpstr>
      <vt:lpstr>Строки</vt:lpstr>
      <vt:lpstr>Синонимы типов в Framework Class Library</vt:lpstr>
      <vt:lpstr>Неявная типизация</vt:lpstr>
      <vt:lpstr>Пользовательские типы</vt:lpstr>
      <vt:lpstr>Целочисленные типы</vt:lpstr>
      <vt:lpstr>Целочисленные типы</vt:lpstr>
      <vt:lpstr>Целочисленные типы</vt:lpstr>
      <vt:lpstr>PowerPoint Presentation</vt:lpstr>
      <vt:lpstr>Типы с плавающей точкой</vt:lpstr>
      <vt:lpstr>Типы с плавающей точкой</vt:lpstr>
      <vt:lpstr>Типы с плавающей точкой</vt:lpstr>
      <vt:lpstr>Строки</vt:lpstr>
      <vt:lpstr>Строки</vt:lpstr>
      <vt:lpstr>Строки</vt:lpstr>
      <vt:lpstr>Строки</vt:lpstr>
      <vt:lpstr>Строки</vt:lpstr>
      <vt:lpstr>Статические элементы класса System.String</vt:lpstr>
      <vt:lpstr>Экземплярные методы класса System.String</vt:lpstr>
      <vt:lpstr>Введение в язык C#</vt:lpstr>
      <vt:lpstr>Преобразования типов</vt:lpstr>
      <vt:lpstr>Сужающие и расширяющие преобразования типов</vt:lpstr>
      <vt:lpstr>Явные и неявные преобразования</vt:lpstr>
      <vt:lpstr>Явные преобразования типов</vt:lpstr>
      <vt:lpstr>Явные преобразования типов</vt:lpstr>
      <vt:lpstr>Контролируемый и неконтролируемый контент</vt:lpstr>
      <vt:lpstr>Контролируемый и неконтролируемый контент</vt:lpstr>
      <vt:lpstr>Упаковка и распаковка</vt:lpstr>
      <vt:lpstr>Преобразование в строковый тип</vt:lpstr>
      <vt:lpstr>Преобразование типов. Методы Parse и TryParse</vt:lpstr>
      <vt:lpstr>Преобразование типов. Методы Parse и TryParse</vt:lpstr>
      <vt:lpstr>Convert</vt:lpstr>
      <vt:lpstr>Convert</vt:lpstr>
      <vt:lpstr>Введение в язык C#</vt:lpstr>
      <vt:lpstr>Пространства имен</vt:lpstr>
      <vt:lpstr>Пространства имен</vt:lpstr>
      <vt:lpstr>Пространства имен</vt:lpstr>
      <vt:lpstr>Пространства имен</vt:lpstr>
      <vt:lpstr>Пространства имен</vt:lpstr>
      <vt:lpstr>Пространства имен</vt:lpstr>
      <vt:lpstr>Пространства имен</vt:lpstr>
      <vt:lpstr>PowerPoint Presentation</vt:lpstr>
      <vt:lpstr>PowerPoint Presentation</vt:lpstr>
      <vt:lpstr>PowerPoint Presentation</vt:lpstr>
      <vt:lpstr>Пространства имен</vt:lpstr>
      <vt:lpstr>Пространства имен</vt:lpstr>
      <vt:lpstr>Пространства имен</vt:lpstr>
      <vt:lpstr>Пространства имен</vt:lpstr>
      <vt:lpstr>Пространства имен</vt:lpstr>
      <vt:lpstr>Пространства имен</vt:lpstr>
      <vt:lpstr>Пространства имен</vt:lpstr>
      <vt:lpstr>Пространства имен (псевдоним / alias)</vt:lpstr>
      <vt:lpstr>Пространства имен (псевдоним global)</vt:lpstr>
      <vt:lpstr>Пространства имен (псевдоним global)</vt:lpstr>
      <vt:lpstr>Введение в язык C#</vt:lpstr>
      <vt:lpstr>PowerPoint Presentation</vt:lpstr>
      <vt:lpstr>Основные виды операторов в C# </vt:lpstr>
      <vt:lpstr>Выражения и операции</vt:lpstr>
      <vt:lpstr>Выражения и операции</vt:lpstr>
      <vt:lpstr>Выражения и операции</vt:lpstr>
      <vt:lpstr>Преобразование типов в выражениях</vt:lpstr>
      <vt:lpstr>Преобразование типов для бинарных операций</vt:lpstr>
      <vt:lpstr>Преобразование типов для бинарных операций</vt:lpstr>
      <vt:lpstr>Введение в язык C#</vt:lpstr>
      <vt:lpstr>Операторы выбора</vt:lpstr>
      <vt:lpstr>Операторы цикла</vt:lpstr>
      <vt:lpstr>Тернарный оператор</vt:lpstr>
      <vt:lpstr>Значение null</vt:lpstr>
      <vt:lpstr>Значение null</vt:lpstr>
      <vt:lpstr>Nullable типы значений</vt:lpstr>
      <vt:lpstr>Nullable типы значений (проверка)</vt:lpstr>
      <vt:lpstr>Nullable типы значений (проверка)</vt:lpstr>
      <vt:lpstr>Nullable типы значений (проверка)</vt:lpstr>
      <vt:lpstr>Оператор ??</vt:lpstr>
      <vt:lpstr>Оператор ??</vt:lpstr>
      <vt:lpstr>Оператор условного null</vt:lpstr>
      <vt:lpstr>Оператор условного null</vt:lpstr>
      <vt:lpstr>Оператор условного null</vt:lpstr>
      <vt:lpstr>Оператор условного null</vt:lpstr>
      <vt:lpstr>Оператор условного null</vt:lpstr>
      <vt:lpstr>Оператор условного null и оператор ??</vt:lpstr>
      <vt:lpstr>Введение в язык C#</vt:lpstr>
      <vt:lpstr>Массив  </vt:lpstr>
      <vt:lpstr>Одномерные массивы</vt:lpstr>
      <vt:lpstr>Объявление одномерного массива </vt:lpstr>
      <vt:lpstr>PowerPoint Presentation</vt:lpstr>
      <vt:lpstr>Существующей ссылке на одномерный массив присваивается ссылка на новый массив</vt:lpstr>
      <vt:lpstr>Массивы и исключения</vt:lpstr>
      <vt:lpstr>Массив как параметр</vt:lpstr>
      <vt:lpstr>PowerPoint Presentation</vt:lpstr>
      <vt:lpstr>  Массив как объект</vt:lpstr>
      <vt:lpstr>PowerPoint Presentation</vt:lpstr>
      <vt:lpstr>PowerPoint Presentation</vt:lpstr>
      <vt:lpstr>Многомерные массивы</vt:lpstr>
      <vt:lpstr>Многомерные массивы</vt:lpstr>
      <vt:lpstr>Рваные массивы</vt:lpstr>
      <vt:lpstr>Оператор foreach </vt:lpstr>
      <vt:lpstr>Оператор foreach </vt:lpstr>
      <vt:lpstr>Массивы и коллекции</vt:lpstr>
      <vt:lpstr>Массивы и коллекции</vt:lpstr>
      <vt:lpstr>Коллекции данных</vt:lpstr>
      <vt:lpstr>Списки</vt:lpstr>
      <vt:lpstr>Списки</vt:lpstr>
      <vt:lpstr>Списки</vt:lpstr>
      <vt:lpstr>Списки</vt:lpstr>
      <vt:lpstr>Списки</vt:lpstr>
      <vt:lpstr>Списки</vt:lpstr>
      <vt:lpstr>Списки</vt:lpstr>
      <vt:lpstr>Списки</vt:lpstr>
      <vt:lpstr>Списки</vt:lpstr>
      <vt:lpstr>Списки</vt:lpstr>
      <vt:lpstr>Списки</vt:lpstr>
      <vt:lpstr>Списки</vt:lpstr>
      <vt:lpstr>Списки</vt:lpstr>
      <vt:lpstr>Списки</vt:lpstr>
      <vt:lpstr>Списки (сортировка, вариант 1)</vt:lpstr>
      <vt:lpstr>Списки (сортировка, вариант 2)</vt:lpstr>
      <vt:lpstr>Списки (сортировка, вариант 3)</vt:lpstr>
      <vt:lpstr>Коллекции данных</vt:lpstr>
      <vt:lpstr>Очередь (Queue)</vt:lpstr>
      <vt:lpstr>Очередь (Queue)</vt:lpstr>
      <vt:lpstr>Очередь (Queue)</vt:lpstr>
      <vt:lpstr>Очередь (Queue)</vt:lpstr>
      <vt:lpstr>Коллекции данных</vt:lpstr>
      <vt:lpstr>Стек (Stack)</vt:lpstr>
      <vt:lpstr>Стек (Stack)</vt:lpstr>
      <vt:lpstr>Коллекции данных</vt:lpstr>
      <vt:lpstr>Связанный список (LinkedList)</vt:lpstr>
      <vt:lpstr>Связанный список (LinkedList)</vt:lpstr>
      <vt:lpstr>Связанный список (LinkedList)</vt:lpstr>
      <vt:lpstr>Связанный список (LinkedList)</vt:lpstr>
      <vt:lpstr>Связанный список (LinkedList)</vt:lpstr>
      <vt:lpstr>Коллекции данных</vt:lpstr>
      <vt:lpstr>Сортированный список (SortedList)</vt:lpstr>
      <vt:lpstr>Сортированный список (SortedList)</vt:lpstr>
      <vt:lpstr>Сортированный список (SortedList)</vt:lpstr>
      <vt:lpstr>Сортированный список (SortedList)</vt:lpstr>
      <vt:lpstr>Коллекции данных</vt:lpstr>
      <vt:lpstr>Словари (Dictionary)</vt:lpstr>
      <vt:lpstr>Словари (Dictionary)</vt:lpstr>
      <vt:lpstr>Словари (Dictionary)</vt:lpstr>
      <vt:lpstr>Словари (Dictionary)</vt:lpstr>
      <vt:lpstr>Коллекции данных</vt:lpstr>
      <vt:lpstr>Множества</vt:lpstr>
      <vt:lpstr>Множества</vt:lpstr>
      <vt:lpstr>Множества</vt:lpstr>
      <vt:lpstr>Множества</vt:lpstr>
      <vt:lpstr>Введение в язык C#</vt:lpstr>
      <vt:lpstr>Кортежи (с версии С# 7.0)</vt:lpstr>
      <vt:lpstr>Кортежи (с версии С# 7.0)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С# Лекция 3</dc:title>
  <dc:creator>Igor Glamazdin</dc:creator>
  <cp:lastModifiedBy>Igor Glamazdin</cp:lastModifiedBy>
  <cp:revision>487</cp:revision>
  <dcterms:modified xsi:type="dcterms:W3CDTF">2022-03-07T06:13:48Z</dcterms:modified>
</cp:coreProperties>
</file>